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6"/>
    </p:embeddedFont>
    <p:embeddedFont>
      <p:font typeface="Arimo Bold" panose="020B0604020202020204" charset="0"/>
      <p:regular r:id="rId17"/>
    </p:embeddedFont>
    <p:embeddedFont>
      <p:font typeface="Calibri (MS)" panose="020B0604020202020204" charset="0"/>
      <p:regular r:id="rId18"/>
    </p:embeddedFont>
    <p:embeddedFont>
      <p:font typeface="Calibri (MS) Bold" panose="020B0604020202020204" charset="0"/>
      <p:regular r:id="rId19"/>
    </p:embeddedFont>
    <p:embeddedFont>
      <p:font typeface="Canva Sans" panose="020B0604020202020204" charset="0"/>
      <p:regular r:id="rId20"/>
    </p:embeddedFont>
    <p:embeddedFont>
      <p:font typeface="Canva Sans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MSD – affect joints, bones, muscles, and adjacent connective tissue</a:t>
            </a:r>
          </a:p>
          <a:p>
            <a:r>
              <a:rPr lang="en-US"/>
              <a:t>While treatment and rehabilitation is key, identifying methods to prevent injury is crucial to reducing the burden of MSD</a:t>
            </a:r>
          </a:p>
          <a:p>
            <a:endParaRPr lang="en-US"/>
          </a:p>
          <a:p>
            <a:r>
              <a:rPr lang="en-US"/>
              <a:t>&lt;number&gt;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a flowchart of the data collection process. Each of the 34 participants gets some anthropometric Measurements done and does a warm-up. Then our EMG and IMU sensors are placed on the upper body, there are 6 each. We wont worry about KSS, or PPG. Then the participants perform an external and internal should rotation at their maximum capacity, this is called MVIC and is used for normalization in later steps. Then the exercises are performed. Internal and external shoulder rotation at 3 levels of intensity (varying percentages of MVIC) for a total of 6 exercises per subject. They report their fatigue level every 10 seconds, using the Borg scale, and the exercise is completed when they reach maximum fatigue.</a:t>
            </a:r>
          </a:p>
          <a:p>
            <a:endParaRPr lang="en-US"/>
          </a:p>
          <a:p>
            <a:r>
              <a:rPr lang="en-US"/>
              <a:t>This is an overview of the data we are working with. The important information here is that each of the 34 healthy participants has some anthropometric measurements done.  Each person perform Shoulder Internal Rotation and External rotation at three levels of intensity each. The intensity if based off a percentage of their maximum force. They report their fatigue level every 10 seconds, using the Borg scale, and the exercise is completed when they reach maximum fatigue. 6 IMU and EMG sensors are used to collect signals from the upper body.</a:t>
            </a:r>
          </a:p>
          <a:p>
            <a:r>
              <a:rPr lang="en-US"/>
              <a:t>&lt;number&gt;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&lt;number&gt;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IMU and EMG can estimate muscle fatigue</a:t>
            </a:r>
          </a:p>
          <a:p>
            <a:r>
              <a:rPr lang="en-US"/>
              <a:t>Otalro et al. EMG is considered gold-standard method to estimate MF – It directly assesses bio-electrical muscle function</a:t>
            </a:r>
          </a:p>
          <a:p>
            <a:r>
              <a:rPr lang="en-US"/>
              <a:t>Bangaru et al used EMG and IMU to predict muscle fatigue for construction applications. They found that decision tree classifier had the best accuracy</a:t>
            </a:r>
          </a:p>
          <a:p>
            <a:r>
              <a:rPr lang="en-US"/>
              <a:t>What models work for fatigue estimation</a:t>
            </a:r>
          </a:p>
          <a:p>
            <a:r>
              <a:rPr lang="en-US"/>
              <a:t>Kankaanpae Ae M et al. Borg value is well accepted for measuring subjective estimates of fatigue in a ragne of exertion studies</a:t>
            </a:r>
          </a:p>
          <a:p>
            <a:r>
              <a:rPr lang="en-US"/>
              <a:t>Un-analysed Dataset (WSD4FEDSRM) created in 2023 exists which has sensor data for participants performing repetitive loaded should exercises and self-reporting fatigue level.</a:t>
            </a:r>
          </a:p>
          <a:p>
            <a:r>
              <a:rPr lang="en-US"/>
              <a:t> </a:t>
            </a:r>
          </a:p>
          <a:p>
            <a:r>
              <a:rPr lang="en-US"/>
              <a:t>&lt;number&gt;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IMU and EMG can estimate muscle fatigue</a:t>
            </a:r>
          </a:p>
          <a:p>
            <a:r>
              <a:rPr lang="en-US"/>
              <a:t>Otalro et al. EMG is considered gold-standard method to estimate MF – It directly assesses bio-electrical muscle function</a:t>
            </a:r>
          </a:p>
          <a:p>
            <a:r>
              <a:rPr lang="en-US"/>
              <a:t>Bangaru et al used EMG and IMU to predict muscle fatigue for construction applications. They found that decision tree classifier had the best accuracy</a:t>
            </a:r>
          </a:p>
          <a:p>
            <a:r>
              <a:rPr lang="en-US"/>
              <a:t>What models work for fatigue estimation</a:t>
            </a:r>
          </a:p>
          <a:p>
            <a:r>
              <a:rPr lang="en-US"/>
              <a:t>Kankaanpae Ae M et al. Borg value is well accepted for measuring subjective estimates of fatigue in a ragne of exertion studies</a:t>
            </a:r>
          </a:p>
          <a:p>
            <a:r>
              <a:rPr lang="en-US"/>
              <a:t>Un-analysed Dataset (WSD4FEDSRM) created in 2023 exists which has sensor data for participants performing repetitive loaded should exercises and self-reporting fatigue level.</a:t>
            </a:r>
          </a:p>
          <a:p>
            <a:r>
              <a:rPr lang="en-US"/>
              <a:t> </a:t>
            </a:r>
          </a:p>
          <a:p>
            <a:r>
              <a:rPr lang="en-US"/>
              <a:t>&lt;number&gt;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svg"/><Relationship Id="rId10"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p:cNvSpPr/>
          <p:nvPr/>
        </p:nvSpPr>
        <p:spPr>
          <a:xfrm>
            <a:off x="234090" y="179820"/>
            <a:ext cx="11130750" cy="8167770"/>
          </a:xfrm>
          <a:custGeom>
            <a:avLst/>
            <a:gdLst/>
            <a:ahLst/>
            <a:cxnLst/>
            <a:rect l="l" t="t" r="r" b="b"/>
            <a:pathLst>
              <a:path w="11130750" h="8167770">
                <a:moveTo>
                  <a:pt x="0" y="0"/>
                </a:moveTo>
                <a:lnTo>
                  <a:pt x="11130750" y="0"/>
                </a:lnTo>
                <a:lnTo>
                  <a:pt x="11130750" y="8167770"/>
                </a:lnTo>
                <a:lnTo>
                  <a:pt x="0" y="8167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7" name="Group 7"/>
          <p:cNvGrpSpPr/>
          <p:nvPr/>
        </p:nvGrpSpPr>
        <p:grpSpPr>
          <a:xfrm>
            <a:off x="676890" y="709826"/>
            <a:ext cx="16995960" cy="2235709"/>
            <a:chOff x="0" y="0"/>
            <a:chExt cx="22661280" cy="2980946"/>
          </a:xfrm>
        </p:grpSpPr>
        <p:sp>
          <p:nvSpPr>
            <p:cNvPr id="8" name="Freeform 8"/>
            <p:cNvSpPr/>
            <p:nvPr/>
          </p:nvSpPr>
          <p:spPr>
            <a:xfrm>
              <a:off x="0" y="0"/>
              <a:ext cx="22661280" cy="2980946"/>
            </a:xfrm>
            <a:custGeom>
              <a:avLst/>
              <a:gdLst/>
              <a:ahLst/>
              <a:cxnLst/>
              <a:rect l="l" t="t" r="r" b="b"/>
              <a:pathLst>
                <a:path w="22661280" h="2980946">
                  <a:moveTo>
                    <a:pt x="0" y="0"/>
                  </a:moveTo>
                  <a:lnTo>
                    <a:pt x="22661280" y="0"/>
                  </a:lnTo>
                  <a:lnTo>
                    <a:pt x="22661280" y="2980946"/>
                  </a:lnTo>
                  <a:lnTo>
                    <a:pt x="0" y="2980946"/>
                  </a:lnTo>
                  <a:close/>
                </a:path>
              </a:pathLst>
            </a:custGeom>
            <a:solidFill>
              <a:srgbClr val="000000">
                <a:alpha val="0"/>
              </a:srgbClr>
            </a:solidFill>
          </p:spPr>
          <p:txBody>
            <a:bodyPr/>
            <a:lstStyle/>
            <a:p>
              <a:endParaRPr lang="en-GB"/>
            </a:p>
          </p:txBody>
        </p:sp>
        <p:sp>
          <p:nvSpPr>
            <p:cNvPr id="9" name="TextBox 9"/>
            <p:cNvSpPr txBox="1"/>
            <p:nvPr/>
          </p:nvSpPr>
          <p:spPr>
            <a:xfrm>
              <a:off x="0" y="-66675"/>
              <a:ext cx="22661280" cy="3047621"/>
            </a:xfrm>
            <a:prstGeom prst="rect">
              <a:avLst/>
            </a:prstGeom>
          </p:spPr>
          <p:txBody>
            <a:bodyPr lIns="0" tIns="0" rIns="0" bIns="0" rtlCol="0" anchor="b"/>
            <a:lstStyle/>
            <a:p>
              <a:pPr algn="ctr">
                <a:lnSpc>
                  <a:spcPts val="7128"/>
                </a:lnSpc>
              </a:pPr>
              <a:r>
                <a:rPr lang="en-US" sz="6600" b="1" spc="-1">
                  <a:solidFill>
                    <a:srgbClr val="7030A0"/>
                  </a:solidFill>
                  <a:latin typeface="Calibri (MS) Bold"/>
                  <a:ea typeface="Calibri (MS) Bold"/>
                  <a:cs typeface="Calibri (MS) Bold"/>
                  <a:sym typeface="Calibri (MS) Bold"/>
                </a:rPr>
                <a:t>Abnormality Detection and Segmentation in Musculoskeletal Radiographs</a:t>
              </a:r>
            </a:p>
          </p:txBody>
        </p:sp>
      </p:grpSp>
      <p:grpSp>
        <p:nvGrpSpPr>
          <p:cNvPr id="10" name="Group 10"/>
          <p:cNvGrpSpPr/>
          <p:nvPr/>
        </p:nvGrpSpPr>
        <p:grpSpPr>
          <a:xfrm>
            <a:off x="1095660" y="4513320"/>
            <a:ext cx="16096320" cy="4766580"/>
            <a:chOff x="0" y="0"/>
            <a:chExt cx="21461760" cy="6355440"/>
          </a:xfrm>
        </p:grpSpPr>
        <p:sp>
          <p:nvSpPr>
            <p:cNvPr id="11" name="Freeform 11"/>
            <p:cNvSpPr/>
            <p:nvPr/>
          </p:nvSpPr>
          <p:spPr>
            <a:xfrm>
              <a:off x="0" y="0"/>
              <a:ext cx="21461760" cy="6355440"/>
            </a:xfrm>
            <a:custGeom>
              <a:avLst/>
              <a:gdLst/>
              <a:ahLst/>
              <a:cxnLst/>
              <a:rect l="l" t="t" r="r" b="b"/>
              <a:pathLst>
                <a:path w="21461760" h="6355440">
                  <a:moveTo>
                    <a:pt x="0" y="0"/>
                  </a:moveTo>
                  <a:lnTo>
                    <a:pt x="21461760" y="0"/>
                  </a:lnTo>
                  <a:lnTo>
                    <a:pt x="21461760" y="6355440"/>
                  </a:lnTo>
                  <a:lnTo>
                    <a:pt x="0" y="6355440"/>
                  </a:lnTo>
                  <a:close/>
                </a:path>
              </a:pathLst>
            </a:custGeom>
            <a:solidFill>
              <a:srgbClr val="000000">
                <a:alpha val="0"/>
              </a:srgbClr>
            </a:solidFill>
          </p:spPr>
          <p:txBody>
            <a:bodyPr/>
            <a:lstStyle/>
            <a:p>
              <a:endParaRPr lang="en-GB"/>
            </a:p>
          </p:txBody>
        </p:sp>
        <p:sp>
          <p:nvSpPr>
            <p:cNvPr id="12" name="TextBox 12"/>
            <p:cNvSpPr txBox="1"/>
            <p:nvPr/>
          </p:nvSpPr>
          <p:spPr>
            <a:xfrm>
              <a:off x="0" y="1551440"/>
              <a:ext cx="21461760" cy="4804000"/>
            </a:xfrm>
            <a:prstGeom prst="rect">
              <a:avLst/>
            </a:prstGeom>
          </p:spPr>
          <p:txBody>
            <a:bodyPr lIns="0" tIns="0" rIns="0" bIns="0" rtlCol="0" anchor="t"/>
            <a:lstStyle/>
            <a:p>
              <a:pPr algn="l">
                <a:lnSpc>
                  <a:spcPts val="4320"/>
                </a:lnSpc>
              </a:pPr>
              <a:r>
                <a:rPr lang="en-US" sz="3600" spc="-1" dirty="0">
                  <a:solidFill>
                    <a:srgbClr val="000000"/>
                  </a:solidFill>
                  <a:latin typeface="Calibri (MS)"/>
                  <a:ea typeface="Calibri (MS)"/>
                  <a:cs typeface="Calibri (MS)"/>
                  <a:sym typeface="Calibri (MS)"/>
                </a:rPr>
                <a:t>ECE 9309 Team Project</a:t>
              </a:r>
            </a:p>
            <a:p>
              <a:pPr algn="l">
                <a:lnSpc>
                  <a:spcPts val="4320"/>
                </a:lnSpc>
              </a:pPr>
              <a:r>
                <a:rPr lang="en-US" sz="3600" spc="-1" dirty="0">
                  <a:solidFill>
                    <a:srgbClr val="000000"/>
                  </a:solidFill>
                  <a:latin typeface="Calibri (MS)"/>
                  <a:ea typeface="Calibri (MS)"/>
                  <a:cs typeface="Calibri (MS)"/>
                  <a:sym typeface="Calibri (MS)"/>
                </a:rPr>
                <a:t>Instructor: Dr. Fadi </a:t>
              </a:r>
              <a:r>
                <a:rPr lang="en-US" sz="3600" spc="-1" dirty="0" err="1">
                  <a:solidFill>
                    <a:srgbClr val="000000"/>
                  </a:solidFill>
                  <a:latin typeface="Calibri (MS)"/>
                  <a:ea typeface="Calibri (MS)"/>
                  <a:cs typeface="Calibri (MS)"/>
                  <a:sym typeface="Calibri (MS)"/>
                </a:rPr>
                <a:t>Almahammad</a:t>
              </a:r>
              <a:endParaRPr lang="en-US" sz="3600" spc="-1" dirty="0">
                <a:solidFill>
                  <a:srgbClr val="000000"/>
                </a:solidFill>
                <a:latin typeface="Calibri (MS)"/>
                <a:ea typeface="Calibri (MS)"/>
                <a:cs typeface="Calibri (MS)"/>
                <a:sym typeface="Calibri (MS)"/>
              </a:endParaRPr>
            </a:p>
            <a:p>
              <a:pPr algn="l">
                <a:lnSpc>
                  <a:spcPts val="4320"/>
                </a:lnSpc>
              </a:pPr>
              <a:r>
                <a:rPr lang="en-US" sz="3600" spc="-1" dirty="0">
                  <a:solidFill>
                    <a:srgbClr val="000000"/>
                  </a:solidFill>
                  <a:latin typeface="Calibri (MS)"/>
                  <a:ea typeface="Calibri (MS)"/>
                  <a:cs typeface="Calibri (MS)"/>
                  <a:sym typeface="Calibri (MS)"/>
                </a:rPr>
                <a:t>Presenters: Amina Tabassum, Xiang Li, Thisali </a:t>
              </a:r>
            </a:p>
            <a:p>
              <a:pPr algn="l">
                <a:lnSpc>
                  <a:spcPts val="4320"/>
                </a:lnSpc>
              </a:pPr>
              <a:r>
                <a:rPr lang="en-US" sz="3600" spc="-1" dirty="0">
                  <a:solidFill>
                    <a:srgbClr val="000000"/>
                  </a:solidFill>
                  <a:latin typeface="Calibri (MS)"/>
                  <a:ea typeface="Calibri (MS)"/>
                  <a:cs typeface="Calibri (MS)"/>
                  <a:sym typeface="Calibri (MS)"/>
                </a:rPr>
                <a:t>April 4ᵗʰ, 2025</a:t>
              </a:r>
            </a:p>
          </p:txBody>
        </p:sp>
      </p:grpSp>
      <p:sp>
        <p:nvSpPr>
          <p:cNvPr id="13" name="Freeform 13" descr="Faculty of Engineering"/>
          <p:cNvSpPr/>
          <p:nvPr/>
        </p:nvSpPr>
        <p:spPr>
          <a:xfrm>
            <a:off x="5465880" y="3266460"/>
            <a:ext cx="7358040" cy="684180"/>
          </a:xfrm>
          <a:custGeom>
            <a:avLst/>
            <a:gdLst/>
            <a:ahLst/>
            <a:cxnLst/>
            <a:rect l="l" t="t" r="r" b="b"/>
            <a:pathLst>
              <a:path w="7358040" h="684180">
                <a:moveTo>
                  <a:pt x="0" y="0"/>
                </a:moveTo>
                <a:lnTo>
                  <a:pt x="7358040" y="0"/>
                </a:lnTo>
                <a:lnTo>
                  <a:pt x="7358040" y="684180"/>
                </a:lnTo>
                <a:lnTo>
                  <a:pt x="0" y="684180"/>
                </a:lnTo>
                <a:lnTo>
                  <a:pt x="0" y="0"/>
                </a:lnTo>
                <a:close/>
              </a:path>
            </a:pathLst>
          </a:custGeom>
          <a:blipFill>
            <a:blip r:embed="rId5"/>
            <a:stretch>
              <a:fillRect t="-621" b="-621"/>
            </a:stretch>
          </a:blipFill>
        </p:spPr>
        <p:txBody>
          <a:bodyPr/>
          <a:lstStyle/>
          <a:p>
            <a:endParaRPr lang="en-GB"/>
          </a:p>
        </p:txBody>
      </p:sp>
      <p:grpSp>
        <p:nvGrpSpPr>
          <p:cNvPr id="14" name="Group 14"/>
          <p:cNvGrpSpPr/>
          <p:nvPr/>
        </p:nvGrpSpPr>
        <p:grpSpPr>
          <a:xfrm>
            <a:off x="1091880" y="4000860"/>
            <a:ext cx="16103880" cy="70200"/>
            <a:chOff x="0" y="0"/>
            <a:chExt cx="21471840" cy="93600"/>
          </a:xfrm>
        </p:grpSpPr>
        <p:sp>
          <p:nvSpPr>
            <p:cNvPr id="15" name="Freeform 15"/>
            <p:cNvSpPr/>
            <p:nvPr/>
          </p:nvSpPr>
          <p:spPr>
            <a:xfrm>
              <a:off x="0" y="0"/>
              <a:ext cx="21471889" cy="93599"/>
            </a:xfrm>
            <a:custGeom>
              <a:avLst/>
              <a:gdLst/>
              <a:ahLst/>
              <a:cxnLst/>
              <a:rect l="l" t="t" r="r" b="b"/>
              <a:pathLst>
                <a:path w="21471889" h="93599">
                  <a:moveTo>
                    <a:pt x="0" y="0"/>
                  </a:moveTo>
                  <a:lnTo>
                    <a:pt x="21471889" y="0"/>
                  </a:lnTo>
                  <a:lnTo>
                    <a:pt x="21471889" y="93599"/>
                  </a:lnTo>
                  <a:lnTo>
                    <a:pt x="0" y="93599"/>
                  </a:lnTo>
                  <a:close/>
                </a:path>
              </a:pathLst>
            </a:custGeom>
            <a:solidFill>
              <a:srgbClr val="6A17BD"/>
            </a:solidFill>
          </p:spPr>
          <p:txBody>
            <a:bodyPr/>
            <a:lstStyle/>
            <a:p>
              <a:endParaRPr lang="en-GB"/>
            </a:p>
          </p:txBody>
        </p:sp>
      </p:grpSp>
      <p:grpSp>
        <p:nvGrpSpPr>
          <p:cNvPr id="16" name="Group 16"/>
          <p:cNvGrpSpPr/>
          <p:nvPr/>
        </p:nvGrpSpPr>
        <p:grpSpPr>
          <a:xfrm>
            <a:off x="1091880" y="3069360"/>
            <a:ext cx="16103880" cy="70200"/>
            <a:chOff x="0" y="0"/>
            <a:chExt cx="21471840" cy="93600"/>
          </a:xfrm>
        </p:grpSpPr>
        <p:sp>
          <p:nvSpPr>
            <p:cNvPr id="17" name="Freeform 17"/>
            <p:cNvSpPr/>
            <p:nvPr/>
          </p:nvSpPr>
          <p:spPr>
            <a:xfrm>
              <a:off x="0" y="0"/>
              <a:ext cx="21471889" cy="93599"/>
            </a:xfrm>
            <a:custGeom>
              <a:avLst/>
              <a:gdLst/>
              <a:ahLst/>
              <a:cxnLst/>
              <a:rect l="l" t="t" r="r" b="b"/>
              <a:pathLst>
                <a:path w="21471889" h="93599">
                  <a:moveTo>
                    <a:pt x="0" y="0"/>
                  </a:moveTo>
                  <a:lnTo>
                    <a:pt x="21471889" y="0"/>
                  </a:lnTo>
                  <a:lnTo>
                    <a:pt x="21471889" y="93599"/>
                  </a:lnTo>
                  <a:lnTo>
                    <a:pt x="0" y="93599"/>
                  </a:lnTo>
                  <a:close/>
                </a:path>
              </a:pathLst>
            </a:custGeom>
            <a:solidFill>
              <a:srgbClr val="6A17BD"/>
            </a:solidFill>
          </p:spPr>
          <p:txBody>
            <a:bodyPr/>
            <a:lstStyle/>
            <a:p>
              <a:endParaRPr lang="en-GB"/>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17300" y="-127980"/>
            <a:ext cx="15914475" cy="2360003"/>
            <a:chOff x="0" y="0"/>
            <a:chExt cx="21219300" cy="3146671"/>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188100" y="438480"/>
              <a:ext cx="21031200" cy="2708191"/>
            </a:xfrm>
            <a:prstGeom prst="rect">
              <a:avLst/>
            </a:prstGeom>
          </p:spPr>
          <p:txBody>
            <a:bodyPr lIns="0" tIns="0" rIns="0" bIns="0" rtlCol="0" anchor="ctr"/>
            <a:lstStyle/>
            <a:p>
              <a:pPr algn="l">
                <a:lnSpc>
                  <a:spcPts val="7776"/>
                </a:lnSpc>
              </a:pPr>
              <a:r>
                <a:rPr lang="en-US" sz="7200" b="1" spc="-1" dirty="0">
                  <a:solidFill>
                    <a:srgbClr val="54298B"/>
                  </a:solidFill>
                  <a:latin typeface="Calibri (MS) Bold"/>
                  <a:ea typeface="Calibri (MS) Bold"/>
                  <a:cs typeface="Calibri (MS) Bold"/>
                  <a:sym typeface="Calibri (MS) Bold"/>
                </a:rPr>
                <a:t>Conclusion</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10</a:t>
              </a:r>
            </a:p>
          </p:txBody>
        </p:sp>
      </p:grpSp>
      <p:grpSp>
        <p:nvGrpSpPr>
          <p:cNvPr id="18" name="Group 18"/>
          <p:cNvGrpSpPr/>
          <p:nvPr/>
        </p:nvGrpSpPr>
        <p:grpSpPr>
          <a:xfrm>
            <a:off x="1617300" y="3089880"/>
            <a:ext cx="15773400" cy="5623645"/>
            <a:chOff x="0" y="0"/>
            <a:chExt cx="21031200" cy="7498193"/>
          </a:xfrm>
        </p:grpSpPr>
        <p:sp>
          <p:nvSpPr>
            <p:cNvPr id="19" name="Freeform 19"/>
            <p:cNvSpPr/>
            <p:nvPr/>
          </p:nvSpPr>
          <p:spPr>
            <a:xfrm>
              <a:off x="0" y="0"/>
              <a:ext cx="21031200" cy="7498193"/>
            </a:xfrm>
            <a:custGeom>
              <a:avLst/>
              <a:gdLst/>
              <a:ahLst/>
              <a:cxnLst/>
              <a:rect l="l" t="t" r="r" b="b"/>
              <a:pathLst>
                <a:path w="21031200" h="7498193">
                  <a:moveTo>
                    <a:pt x="0" y="0"/>
                  </a:moveTo>
                  <a:lnTo>
                    <a:pt x="21031200" y="0"/>
                  </a:lnTo>
                  <a:lnTo>
                    <a:pt x="21031200" y="7498193"/>
                  </a:lnTo>
                  <a:lnTo>
                    <a:pt x="0" y="7498193"/>
                  </a:lnTo>
                  <a:close/>
                </a:path>
              </a:pathLst>
            </a:custGeom>
            <a:solidFill>
              <a:srgbClr val="000000">
                <a:alpha val="0"/>
              </a:srgbClr>
            </a:solidFill>
          </p:spPr>
          <p:txBody>
            <a:bodyPr/>
            <a:lstStyle/>
            <a:p>
              <a:endParaRPr lang="en-GB"/>
            </a:p>
          </p:txBody>
        </p:sp>
        <p:sp>
          <p:nvSpPr>
            <p:cNvPr id="20" name="TextBox 20"/>
            <p:cNvSpPr txBox="1"/>
            <p:nvPr/>
          </p:nvSpPr>
          <p:spPr>
            <a:xfrm>
              <a:off x="0" y="-28575"/>
              <a:ext cx="21031200" cy="7526768"/>
            </a:xfrm>
            <a:prstGeom prst="rect">
              <a:avLst/>
            </a:prstGeom>
          </p:spPr>
          <p:txBody>
            <a:bodyPr lIns="0" tIns="0" rIns="0" bIns="0" rtlCol="0" anchor="t"/>
            <a:lstStyle/>
            <a:p>
              <a:pPr marL="798825" lvl="1" indent="-399412" algn="l">
                <a:lnSpc>
                  <a:spcPts val="4439"/>
                </a:lnSpc>
                <a:buFont typeface="Arial"/>
                <a:buChar char="•"/>
              </a:pPr>
              <a:r>
                <a:rPr lang="en-US" sz="3699" spc="-2" dirty="0">
                  <a:solidFill>
                    <a:srgbClr val="000000"/>
                  </a:solidFill>
                  <a:latin typeface="Arimo"/>
                  <a:ea typeface="Arimo"/>
                  <a:cs typeface="Arimo"/>
                  <a:sym typeface="Arimo"/>
                </a:rPr>
                <a:t>Weak supervised segmentation for medical image segmentation</a:t>
              </a:r>
            </a:p>
            <a:p>
              <a:pPr marL="798825" lvl="1" indent="-399412" algn="l">
                <a:lnSpc>
                  <a:spcPts val="4439"/>
                </a:lnSpc>
                <a:buFont typeface="Arial"/>
                <a:buChar char="•"/>
              </a:pPr>
              <a:r>
                <a:rPr lang="en-US" sz="3699" dirty="0">
                  <a:solidFill>
                    <a:srgbClr val="000000"/>
                  </a:solidFill>
                  <a:latin typeface="Arimo"/>
                  <a:ea typeface="Arimo"/>
                  <a:cs typeface="Arimo"/>
                  <a:sym typeface="Arimo"/>
                </a:rPr>
                <a:t>Class activation masks can be used to generate bounding boxes </a:t>
              </a:r>
            </a:p>
            <a:p>
              <a:pPr marL="798825" lvl="1" indent="-399412" algn="l">
                <a:lnSpc>
                  <a:spcPts val="4439"/>
                </a:lnSpc>
                <a:buFont typeface="Arial"/>
                <a:buChar char="•"/>
              </a:pPr>
              <a:r>
                <a:rPr lang="en-US" sz="3699" dirty="0">
                  <a:solidFill>
                    <a:srgbClr val="000000"/>
                  </a:solidFill>
                  <a:latin typeface="Arimo"/>
                  <a:ea typeface="Arimo"/>
                  <a:cs typeface="Arimo"/>
                  <a:sym typeface="Arimo"/>
                </a:rPr>
                <a:t>Zero shot generalization of Segment Anything Model </a:t>
              </a:r>
            </a:p>
            <a:p>
              <a:pPr marL="798825" lvl="1" indent="-399412" algn="l">
                <a:lnSpc>
                  <a:spcPts val="4439"/>
                </a:lnSpc>
                <a:buFont typeface="Arial"/>
                <a:buChar char="•"/>
              </a:pPr>
              <a:r>
                <a:rPr lang="en-US" sz="3699" spc="-2" dirty="0">
                  <a:solidFill>
                    <a:srgbClr val="000000"/>
                  </a:solidFill>
                  <a:latin typeface="Arimo"/>
                  <a:ea typeface="Arimo"/>
                  <a:cs typeface="Arimo"/>
                  <a:sym typeface="Arimo"/>
                </a:rPr>
                <a:t>Bounding box based prompt segmentation gives 89% accuracy</a:t>
              </a: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502145" y="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References</a:t>
              </a:r>
            </a:p>
          </p:txBody>
        </p:sp>
      </p:grpSp>
      <p:grpSp>
        <p:nvGrpSpPr>
          <p:cNvPr id="15" name="Group 15"/>
          <p:cNvGrpSpPr/>
          <p:nvPr/>
        </p:nvGrpSpPr>
        <p:grpSpPr>
          <a:xfrm>
            <a:off x="260820" y="48168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11</a:t>
              </a:r>
            </a:p>
          </p:txBody>
        </p:sp>
      </p:grpSp>
      <p:sp>
        <p:nvSpPr>
          <p:cNvPr id="18" name="TextBox 18"/>
          <p:cNvSpPr txBox="1"/>
          <p:nvPr/>
        </p:nvSpPr>
        <p:spPr>
          <a:xfrm>
            <a:off x="1028700" y="1931130"/>
            <a:ext cx="15885295" cy="6858000"/>
          </a:xfrm>
          <a:prstGeom prst="rect">
            <a:avLst/>
          </a:prstGeom>
        </p:spPr>
        <p:txBody>
          <a:bodyPr lIns="0" tIns="0" rIns="0" bIns="0" rtlCol="0" anchor="t">
            <a:spAutoFit/>
          </a:bodyPr>
          <a:lstStyle/>
          <a:p>
            <a:pPr algn="l">
              <a:lnSpc>
                <a:spcPts val="3842"/>
              </a:lnSpc>
              <a:spcBef>
                <a:spcPct val="0"/>
              </a:spcBef>
            </a:pPr>
            <a:r>
              <a:rPr lang="en-US" sz="3202" spc="-1">
                <a:solidFill>
                  <a:srgbClr val="000000"/>
                </a:solidFill>
                <a:latin typeface="Calibri (MS)"/>
                <a:ea typeface="Calibri (MS)"/>
                <a:cs typeface="Calibri (MS)"/>
                <a:sym typeface="Calibri (MS)"/>
              </a:rPr>
              <a:t>[1] L. M. Waddell et al., “Responsiveness of subjective and objective measures of pain and function following operative interventions for musculoskeletal conditions: A narrative review,” Arthritis care &amp; research,</a:t>
            </a:r>
          </a:p>
          <a:p>
            <a:pPr algn="l">
              <a:lnSpc>
                <a:spcPts val="3842"/>
              </a:lnSpc>
              <a:spcBef>
                <a:spcPct val="0"/>
              </a:spcBef>
            </a:pPr>
            <a:r>
              <a:rPr lang="en-US" sz="3202" spc="-1">
                <a:solidFill>
                  <a:srgbClr val="000000"/>
                </a:solidFill>
                <a:latin typeface="Calibri (MS)"/>
                <a:ea typeface="Calibri (MS)"/>
                <a:cs typeface="Calibri (MS)"/>
                <a:sym typeface="Calibri (MS)"/>
              </a:rPr>
              <a:t>vol. 76, no. 6, pp. 882–888, 2024.</a:t>
            </a:r>
          </a:p>
          <a:p>
            <a:pPr algn="l">
              <a:lnSpc>
                <a:spcPts val="3842"/>
              </a:lnSpc>
              <a:spcBef>
                <a:spcPct val="0"/>
              </a:spcBef>
            </a:pPr>
            <a:r>
              <a:rPr lang="en-US" sz="3202" spc="-1">
                <a:solidFill>
                  <a:srgbClr val="000000"/>
                </a:solidFill>
                <a:latin typeface="Calibri (MS)"/>
                <a:ea typeface="Calibri (MS)"/>
                <a:cs typeface="Calibri (MS)"/>
                <a:sym typeface="Calibri (MS)"/>
              </a:rPr>
              <a:t>[2] J. D. Howell, “EARLY CLINICAL USE OF THE X-RAY,” Transactions of the American Clinical and Climatological Association, vol. 127,pp. 341–349, 2016.</a:t>
            </a:r>
          </a:p>
          <a:p>
            <a:pPr algn="l">
              <a:lnSpc>
                <a:spcPts val="3842"/>
              </a:lnSpc>
              <a:spcBef>
                <a:spcPct val="0"/>
              </a:spcBef>
            </a:pPr>
            <a:r>
              <a:rPr lang="en-US" sz="3202" spc="-1">
                <a:solidFill>
                  <a:srgbClr val="000000"/>
                </a:solidFill>
                <a:latin typeface="Calibri (MS)"/>
                <a:ea typeface="Calibri (MS)"/>
                <a:cs typeface="Calibri (MS)"/>
                <a:sym typeface="Calibri (MS)"/>
              </a:rPr>
              <a:t>[3] L. C. Lawrence, Machine Learning Integration in Healthcare: Human Error Reduction in Breast Cancer Screening. PhD thesis, 2024. Copyright - Database copyright ProQuest LLC; ProQuest does not claim</a:t>
            </a:r>
          </a:p>
          <a:p>
            <a:pPr algn="l">
              <a:lnSpc>
                <a:spcPts val="3842"/>
              </a:lnSpc>
              <a:spcBef>
                <a:spcPct val="0"/>
              </a:spcBef>
            </a:pPr>
            <a:r>
              <a:rPr lang="en-US" sz="3202" spc="-1">
                <a:solidFill>
                  <a:srgbClr val="000000"/>
                </a:solidFill>
                <a:latin typeface="Calibri (MS)"/>
                <a:ea typeface="Calibri (MS)"/>
                <a:cs typeface="Calibri (MS)"/>
                <a:sym typeface="Calibri (MS)"/>
              </a:rPr>
              <a:t>copyright in the individual underlying works; Last updated - 2024-07-11.</a:t>
            </a:r>
          </a:p>
          <a:p>
            <a:pPr algn="l">
              <a:lnSpc>
                <a:spcPts val="3842"/>
              </a:lnSpc>
              <a:spcBef>
                <a:spcPct val="0"/>
              </a:spcBef>
            </a:pPr>
            <a:r>
              <a:rPr lang="en-US" sz="3202" spc="-1">
                <a:solidFill>
                  <a:srgbClr val="000000"/>
                </a:solidFill>
                <a:latin typeface="Calibri (MS)"/>
                <a:ea typeface="Calibri (MS)"/>
                <a:cs typeface="Calibri (MS)"/>
                <a:sym typeface="Calibri (MS)"/>
              </a:rPr>
              <a:t>[4] N. M. Pillai, S. Manimala, A. S. Rongali, A. Gugnani, A. S. Kumar, and G. V. Sriramakrishnan, “Automated classification of medical images using convolutional neural networks,” 2024 15th International Conference</a:t>
            </a:r>
          </a:p>
          <a:p>
            <a:pPr algn="l">
              <a:lnSpc>
                <a:spcPts val="3842"/>
              </a:lnSpc>
              <a:spcBef>
                <a:spcPct val="0"/>
              </a:spcBef>
            </a:pPr>
            <a:r>
              <a:rPr lang="en-US" sz="3202" spc="-1">
                <a:solidFill>
                  <a:srgbClr val="000000"/>
                </a:solidFill>
                <a:latin typeface="Calibri (MS)"/>
                <a:ea typeface="Calibri (MS)"/>
                <a:cs typeface="Calibri (MS)"/>
                <a:sym typeface="Calibri (MS)"/>
              </a:rPr>
              <a:t>on Computing Communication and Networking Technologies (ICCCNT),pp. 1–6, 2024.</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3"/>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7941325" y="2486579"/>
            <a:ext cx="7742560" cy="2656921"/>
            <a:chOff x="0" y="0"/>
            <a:chExt cx="7725421" cy="2651040"/>
          </a:xfrm>
        </p:grpSpPr>
        <p:sp>
          <p:nvSpPr>
            <p:cNvPr id="13" name="Freeform 13"/>
            <p:cNvSpPr/>
            <p:nvPr/>
          </p:nvSpPr>
          <p:spPr>
            <a:xfrm>
              <a:off x="0" y="0"/>
              <a:ext cx="7725421" cy="2651040"/>
            </a:xfrm>
            <a:custGeom>
              <a:avLst/>
              <a:gdLst/>
              <a:ahLst/>
              <a:cxnLst/>
              <a:rect l="l" t="t" r="r" b="b"/>
              <a:pathLst>
                <a:path w="7725421" h="2651040">
                  <a:moveTo>
                    <a:pt x="0" y="0"/>
                  </a:moveTo>
                  <a:lnTo>
                    <a:pt x="7725421" y="0"/>
                  </a:lnTo>
                  <a:lnTo>
                    <a:pt x="7725421"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7725421"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Questions?</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endParaRPr lang="en-US" sz="3600" spc="-1" dirty="0">
                <a:solidFill>
                  <a:srgbClr val="FFFFFF"/>
                </a:solidFill>
                <a:latin typeface="Calibri (MS)"/>
                <a:ea typeface="Calibri (MS)"/>
                <a:cs typeface="Calibri (MS)"/>
                <a:sym typeface="Calibri (MS)"/>
              </a:endParaRPr>
            </a:p>
          </p:txBody>
        </p:sp>
      </p:grpSp>
      <p:sp>
        <p:nvSpPr>
          <p:cNvPr id="18" name="Freeform 18"/>
          <p:cNvSpPr/>
          <p:nvPr/>
        </p:nvSpPr>
        <p:spPr>
          <a:xfrm flipH="1">
            <a:off x="1488141" y="1729001"/>
            <a:ext cx="5355336" cy="6828998"/>
          </a:xfrm>
          <a:custGeom>
            <a:avLst/>
            <a:gdLst/>
            <a:ahLst/>
            <a:cxnLst/>
            <a:rect l="l" t="t" r="r" b="b"/>
            <a:pathLst>
              <a:path w="6460236" h="8229600">
                <a:moveTo>
                  <a:pt x="6460236" y="0"/>
                </a:moveTo>
                <a:lnTo>
                  <a:pt x="0" y="0"/>
                </a:lnTo>
                <a:lnTo>
                  <a:pt x="0" y="8229600"/>
                </a:lnTo>
                <a:lnTo>
                  <a:pt x="6460236" y="8229600"/>
                </a:lnTo>
                <a:lnTo>
                  <a:pt x="6460236" y="0"/>
                </a:lnTo>
                <a:close/>
              </a:path>
            </a:pathLst>
          </a:custGeom>
          <a:blipFill>
            <a:blip r:embed="rId6"/>
            <a:stretch>
              <a:fillRect/>
            </a:stretch>
          </a:blipFill>
        </p:spPr>
        <p:txBody>
          <a:bodyPr/>
          <a:lstStyle/>
          <a:p>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3"/>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44195" y="3050366"/>
            <a:ext cx="8471852" cy="2907184"/>
            <a:chOff x="0" y="0"/>
            <a:chExt cx="7725421" cy="2651040"/>
          </a:xfrm>
        </p:grpSpPr>
        <p:sp>
          <p:nvSpPr>
            <p:cNvPr id="13" name="Freeform 13"/>
            <p:cNvSpPr/>
            <p:nvPr/>
          </p:nvSpPr>
          <p:spPr>
            <a:xfrm>
              <a:off x="0" y="0"/>
              <a:ext cx="7725421" cy="2651040"/>
            </a:xfrm>
            <a:custGeom>
              <a:avLst/>
              <a:gdLst/>
              <a:ahLst/>
              <a:cxnLst/>
              <a:rect l="l" t="t" r="r" b="b"/>
              <a:pathLst>
                <a:path w="7725421" h="2651040">
                  <a:moveTo>
                    <a:pt x="0" y="0"/>
                  </a:moveTo>
                  <a:lnTo>
                    <a:pt x="7725421" y="0"/>
                  </a:lnTo>
                  <a:lnTo>
                    <a:pt x="7725421"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114300"/>
              <a:ext cx="7725421" cy="2765340"/>
            </a:xfrm>
            <a:prstGeom prst="rect">
              <a:avLst/>
            </a:prstGeom>
          </p:spPr>
          <p:txBody>
            <a:bodyPr lIns="0" tIns="0" rIns="0" bIns="0" rtlCol="0" anchor="ctr"/>
            <a:lstStyle/>
            <a:p>
              <a:pPr algn="ctr">
                <a:lnSpc>
                  <a:spcPts val="11663"/>
                </a:lnSpc>
              </a:pPr>
              <a:r>
                <a:rPr lang="en-US" sz="10799" b="1" spc="-2">
                  <a:solidFill>
                    <a:srgbClr val="54298B"/>
                  </a:solidFill>
                  <a:latin typeface="Calibri (MS) Bold"/>
                  <a:ea typeface="Calibri (MS) Bold"/>
                  <a:cs typeface="Calibri (MS) Bold"/>
                  <a:sym typeface="Calibri (MS) Bold"/>
                </a:rPr>
                <a:t>Thank You</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endParaRPr lang="en-US" sz="3600" spc="-1" dirty="0">
                <a:solidFill>
                  <a:srgbClr val="FFFFFF"/>
                </a:solidFill>
                <a:latin typeface="Calibri (MS)"/>
                <a:ea typeface="Calibri (MS)"/>
                <a:cs typeface="Calibri (MS)"/>
                <a:sym typeface="Calibri (MS)"/>
              </a:endParaRPr>
            </a:p>
          </p:txBody>
        </p:sp>
      </p:grpSp>
      <p:sp>
        <p:nvSpPr>
          <p:cNvPr id="18" name="Freeform 18"/>
          <p:cNvSpPr/>
          <p:nvPr/>
        </p:nvSpPr>
        <p:spPr>
          <a:xfrm>
            <a:off x="11154212" y="2413604"/>
            <a:ext cx="6105088" cy="6575215"/>
          </a:xfrm>
          <a:custGeom>
            <a:avLst/>
            <a:gdLst/>
            <a:ahLst/>
            <a:cxnLst/>
            <a:rect l="l" t="t" r="r" b="b"/>
            <a:pathLst>
              <a:path w="6105088" h="6575215">
                <a:moveTo>
                  <a:pt x="0" y="0"/>
                </a:moveTo>
                <a:lnTo>
                  <a:pt x="6105088" y="0"/>
                </a:lnTo>
                <a:lnTo>
                  <a:pt x="6105088" y="6575215"/>
                </a:lnTo>
                <a:lnTo>
                  <a:pt x="0" y="6575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3"/>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17300" y="-12798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Introduction</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a:solidFill>
                    <a:srgbClr val="FFFFFF"/>
                  </a:solidFill>
                  <a:latin typeface="Calibri (MS)"/>
                  <a:ea typeface="Calibri (MS)"/>
                  <a:cs typeface="Calibri (MS)"/>
                  <a:sym typeface="Calibri (MS)"/>
                </a:rPr>
                <a:t>2</a:t>
              </a:r>
            </a:p>
          </p:txBody>
        </p:sp>
      </p:grpSp>
      <p:sp>
        <p:nvSpPr>
          <p:cNvPr id="18" name="Freeform 18" descr="Heart with pulse with solid fill"/>
          <p:cNvSpPr/>
          <p:nvPr/>
        </p:nvSpPr>
        <p:spPr>
          <a:xfrm>
            <a:off x="14637240" y="7452000"/>
            <a:ext cx="1686420" cy="1686420"/>
          </a:xfrm>
          <a:custGeom>
            <a:avLst/>
            <a:gdLst/>
            <a:ahLst/>
            <a:cxnLst/>
            <a:rect l="l" t="t" r="r" b="b"/>
            <a:pathLst>
              <a:path w="1686420" h="1686420">
                <a:moveTo>
                  <a:pt x="0" y="0"/>
                </a:moveTo>
                <a:lnTo>
                  <a:pt x="1686420" y="0"/>
                </a:lnTo>
                <a:lnTo>
                  <a:pt x="1686420" y="1686420"/>
                </a:lnTo>
                <a:lnTo>
                  <a:pt x="0" y="1686420"/>
                </a:lnTo>
                <a:lnTo>
                  <a:pt x="0" y="0"/>
                </a:lnTo>
                <a:close/>
              </a:path>
            </a:pathLst>
          </a:custGeom>
          <a:blipFill>
            <a:blip r:embed="rId6"/>
            <a:stretch>
              <a:fillRect/>
            </a:stretch>
          </a:blipFill>
        </p:spPr>
        <p:txBody>
          <a:bodyPr/>
          <a:lstStyle/>
          <a:p>
            <a:endParaRPr lang="en-GB"/>
          </a:p>
        </p:txBody>
      </p:sp>
      <p:grpSp>
        <p:nvGrpSpPr>
          <p:cNvPr id="19" name="Group 19"/>
          <p:cNvGrpSpPr/>
          <p:nvPr/>
        </p:nvGrpSpPr>
        <p:grpSpPr>
          <a:xfrm>
            <a:off x="680130" y="2096280"/>
            <a:ext cx="10278360" cy="7204140"/>
            <a:chOff x="0" y="0"/>
            <a:chExt cx="13704480" cy="9605520"/>
          </a:xfrm>
        </p:grpSpPr>
        <p:sp>
          <p:nvSpPr>
            <p:cNvPr id="20" name="Freeform 20"/>
            <p:cNvSpPr/>
            <p:nvPr/>
          </p:nvSpPr>
          <p:spPr>
            <a:xfrm>
              <a:off x="0" y="0"/>
              <a:ext cx="13704480" cy="9605520"/>
            </a:xfrm>
            <a:custGeom>
              <a:avLst/>
              <a:gdLst/>
              <a:ahLst/>
              <a:cxnLst/>
              <a:rect l="l" t="t" r="r" b="b"/>
              <a:pathLst>
                <a:path w="13704480" h="9605520">
                  <a:moveTo>
                    <a:pt x="0" y="0"/>
                  </a:moveTo>
                  <a:lnTo>
                    <a:pt x="13704480" y="0"/>
                  </a:lnTo>
                  <a:lnTo>
                    <a:pt x="13704480" y="9605520"/>
                  </a:lnTo>
                  <a:lnTo>
                    <a:pt x="0" y="9605520"/>
                  </a:lnTo>
                  <a:close/>
                </a:path>
              </a:pathLst>
            </a:custGeom>
            <a:solidFill>
              <a:srgbClr val="000000">
                <a:alpha val="0"/>
              </a:srgbClr>
            </a:solidFill>
          </p:spPr>
          <p:txBody>
            <a:bodyPr/>
            <a:lstStyle/>
            <a:p>
              <a:endParaRPr lang="en-GB"/>
            </a:p>
          </p:txBody>
        </p:sp>
        <p:sp>
          <p:nvSpPr>
            <p:cNvPr id="21" name="TextBox 21"/>
            <p:cNvSpPr txBox="1"/>
            <p:nvPr/>
          </p:nvSpPr>
          <p:spPr>
            <a:xfrm>
              <a:off x="0" y="-47625"/>
              <a:ext cx="13704480" cy="9653145"/>
            </a:xfrm>
            <a:prstGeom prst="rect">
              <a:avLst/>
            </a:prstGeom>
          </p:spPr>
          <p:txBody>
            <a:bodyPr lIns="0" tIns="0" rIns="0" bIns="0" rtlCol="0" anchor="t"/>
            <a:lstStyle/>
            <a:p>
              <a:pPr marL="796288" lvl="1" indent="-398144" algn="l">
                <a:lnSpc>
                  <a:spcPts val="4751"/>
                </a:lnSpc>
                <a:buFont typeface="Arial"/>
                <a:buChar char="•"/>
              </a:pPr>
              <a:r>
                <a:rPr lang="en-US" sz="4399" spc="-1">
                  <a:solidFill>
                    <a:srgbClr val="000000"/>
                  </a:solidFill>
                  <a:latin typeface="Calibri (MS)"/>
                  <a:ea typeface="Calibri (MS)"/>
                  <a:cs typeface="Calibri (MS)"/>
                  <a:sym typeface="Calibri (MS)"/>
                </a:rPr>
                <a:t>Musculoskeletal disorders (MSDs) such as fractures, arthritis, and joint deformities affect millions worldwide.</a:t>
              </a:r>
            </a:p>
            <a:p>
              <a:pPr marL="796288" lvl="1" indent="-398144" algn="l">
                <a:lnSpc>
                  <a:spcPts val="4751"/>
                </a:lnSpc>
                <a:buFont typeface="Arial"/>
                <a:buChar char="•"/>
              </a:pPr>
              <a:r>
                <a:rPr lang="en-US" sz="4399" spc="-1">
                  <a:solidFill>
                    <a:srgbClr val="000000"/>
                  </a:solidFill>
                  <a:latin typeface="Calibri (MS)"/>
                  <a:ea typeface="Calibri (MS)"/>
                  <a:cs typeface="Calibri (MS)"/>
                  <a:sym typeface="Calibri (MS)"/>
                </a:rPr>
                <a:t>Diagnosing these disorders requires accurate interpretation of X-ray images, which is a time-consuming and error-prone process.</a:t>
              </a:r>
            </a:p>
            <a:p>
              <a:pPr marL="796288" lvl="1" indent="-398144" algn="l">
                <a:lnSpc>
                  <a:spcPts val="4751"/>
                </a:lnSpc>
                <a:buFont typeface="Arial"/>
                <a:buChar char="•"/>
              </a:pPr>
              <a:r>
                <a:rPr lang="en-US" sz="4399" spc="-1">
                  <a:solidFill>
                    <a:srgbClr val="000000"/>
                  </a:solidFill>
                  <a:latin typeface="Calibri (MS)"/>
                  <a:ea typeface="Calibri (MS)"/>
                  <a:cs typeface="Calibri (MS)"/>
                  <a:sym typeface="Calibri (MS)"/>
                </a:rPr>
                <a:t>Manual diagnosis by radiologists can be subjective, leading to missed diagnoses or delayed treatment.</a:t>
              </a:r>
            </a:p>
            <a:p>
              <a:pPr marL="705802" lvl="1" indent="-352901" algn="l">
                <a:lnSpc>
                  <a:spcPts val="4212"/>
                </a:lnSpc>
              </a:pPr>
              <a:r>
                <a:rPr lang="en-US" sz="3900" spc="-1">
                  <a:solidFill>
                    <a:srgbClr val="000000"/>
                  </a:solidFill>
                  <a:latin typeface="Calibri (MS)"/>
                  <a:ea typeface="Calibri (MS)"/>
                  <a:cs typeface="Calibri (MS)"/>
                  <a:sym typeface="Calibri (MS)"/>
                </a:rPr>
                <a:t> </a:t>
              </a:r>
            </a:p>
          </p:txBody>
        </p:sp>
      </p:grpSp>
      <p:sp>
        <p:nvSpPr>
          <p:cNvPr id="22" name="Freeform 22"/>
          <p:cNvSpPr/>
          <p:nvPr/>
        </p:nvSpPr>
        <p:spPr>
          <a:xfrm>
            <a:off x="11400883" y="2658165"/>
            <a:ext cx="5989817" cy="3995969"/>
          </a:xfrm>
          <a:custGeom>
            <a:avLst/>
            <a:gdLst/>
            <a:ahLst/>
            <a:cxnLst/>
            <a:rect l="l" t="t" r="r" b="b"/>
            <a:pathLst>
              <a:path w="5989817" h="3995969">
                <a:moveTo>
                  <a:pt x="0" y="0"/>
                </a:moveTo>
                <a:lnTo>
                  <a:pt x="5989817" y="0"/>
                </a:lnTo>
                <a:lnTo>
                  <a:pt x="5989817" y="3995970"/>
                </a:lnTo>
                <a:lnTo>
                  <a:pt x="0" y="3995970"/>
                </a:lnTo>
                <a:lnTo>
                  <a:pt x="0" y="0"/>
                </a:lnTo>
                <a:close/>
              </a:path>
            </a:pathLst>
          </a:custGeom>
          <a:blipFill>
            <a:blip r:embed="rId7"/>
            <a:stretch>
              <a:fillRect/>
            </a:stretch>
          </a:blipFill>
        </p:spPr>
        <p:txBody>
          <a:bodyPr/>
          <a:lstStyle/>
          <a:p>
            <a:endParaRPr lang="en-GB"/>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34445" y="28622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Problem Statement</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a:solidFill>
                    <a:srgbClr val="FFFFFF"/>
                  </a:solidFill>
                  <a:latin typeface="Calibri (MS)"/>
                  <a:ea typeface="Calibri (MS)"/>
                  <a:cs typeface="Calibri (MS)"/>
                  <a:sym typeface="Calibri (MS)"/>
                </a:rPr>
                <a:t>3</a:t>
              </a:r>
            </a:p>
          </p:txBody>
        </p:sp>
      </p:grpSp>
      <p:grpSp>
        <p:nvGrpSpPr>
          <p:cNvPr id="18" name="Group 18"/>
          <p:cNvGrpSpPr/>
          <p:nvPr/>
        </p:nvGrpSpPr>
        <p:grpSpPr>
          <a:xfrm>
            <a:off x="889296" y="2569775"/>
            <a:ext cx="8069347" cy="4830655"/>
            <a:chOff x="0" y="0"/>
            <a:chExt cx="10577983" cy="6332431"/>
          </a:xfrm>
        </p:grpSpPr>
        <p:sp>
          <p:nvSpPr>
            <p:cNvPr id="19" name="Freeform 19"/>
            <p:cNvSpPr/>
            <p:nvPr/>
          </p:nvSpPr>
          <p:spPr>
            <a:xfrm>
              <a:off x="0" y="0"/>
              <a:ext cx="10577983" cy="6332431"/>
            </a:xfrm>
            <a:custGeom>
              <a:avLst/>
              <a:gdLst/>
              <a:ahLst/>
              <a:cxnLst/>
              <a:rect l="l" t="t" r="r" b="b"/>
              <a:pathLst>
                <a:path w="10577983" h="6332431">
                  <a:moveTo>
                    <a:pt x="0" y="0"/>
                  </a:moveTo>
                  <a:lnTo>
                    <a:pt x="10577983" y="0"/>
                  </a:lnTo>
                  <a:lnTo>
                    <a:pt x="10577983" y="6332431"/>
                  </a:lnTo>
                  <a:lnTo>
                    <a:pt x="0" y="6332431"/>
                  </a:lnTo>
                  <a:close/>
                </a:path>
              </a:pathLst>
            </a:custGeom>
            <a:solidFill>
              <a:srgbClr val="000000">
                <a:alpha val="0"/>
              </a:srgbClr>
            </a:solidFill>
          </p:spPr>
          <p:txBody>
            <a:bodyPr/>
            <a:lstStyle/>
            <a:p>
              <a:endParaRPr lang="en-GB"/>
            </a:p>
          </p:txBody>
        </p:sp>
        <p:sp>
          <p:nvSpPr>
            <p:cNvPr id="20" name="TextBox 20"/>
            <p:cNvSpPr txBox="1"/>
            <p:nvPr/>
          </p:nvSpPr>
          <p:spPr>
            <a:xfrm>
              <a:off x="0" y="-38100"/>
              <a:ext cx="10577983" cy="6370531"/>
            </a:xfrm>
            <a:prstGeom prst="rect">
              <a:avLst/>
            </a:prstGeom>
          </p:spPr>
          <p:txBody>
            <a:bodyPr lIns="0" tIns="0" rIns="0" bIns="0" rtlCol="0" anchor="t"/>
            <a:lstStyle/>
            <a:p>
              <a:pPr algn="l">
                <a:lnSpc>
                  <a:spcPts val="5075"/>
                </a:lnSpc>
              </a:pPr>
              <a:r>
                <a:rPr lang="en-US" sz="4699" spc="-1">
                  <a:solidFill>
                    <a:srgbClr val="000000"/>
                  </a:solidFill>
                  <a:latin typeface="Calibri (MS)"/>
                  <a:ea typeface="Calibri (MS)"/>
                  <a:cs typeface="Calibri (MS)"/>
                  <a:sym typeface="Calibri (MS)"/>
                </a:rPr>
                <a:t>Lack of reliable and transparent automated systems that can assist in accurate classification and localization of abnormalities in musculoskeletal X-ray images.</a:t>
              </a:r>
            </a:p>
          </p:txBody>
        </p:sp>
      </p:grpSp>
      <p:grpSp>
        <p:nvGrpSpPr>
          <p:cNvPr id="21" name="Group 21"/>
          <p:cNvGrpSpPr/>
          <p:nvPr/>
        </p:nvGrpSpPr>
        <p:grpSpPr>
          <a:xfrm>
            <a:off x="10787879" y="286220"/>
            <a:ext cx="5091605" cy="1988280"/>
            <a:chOff x="0" y="0"/>
            <a:chExt cx="6788806" cy="2651040"/>
          </a:xfrm>
        </p:grpSpPr>
        <p:sp>
          <p:nvSpPr>
            <p:cNvPr id="22" name="Freeform 22"/>
            <p:cNvSpPr/>
            <p:nvPr/>
          </p:nvSpPr>
          <p:spPr>
            <a:xfrm>
              <a:off x="0" y="0"/>
              <a:ext cx="6788807" cy="2651040"/>
            </a:xfrm>
            <a:custGeom>
              <a:avLst/>
              <a:gdLst/>
              <a:ahLst/>
              <a:cxnLst/>
              <a:rect l="l" t="t" r="r" b="b"/>
              <a:pathLst>
                <a:path w="6788807" h="2651040">
                  <a:moveTo>
                    <a:pt x="0" y="0"/>
                  </a:moveTo>
                  <a:lnTo>
                    <a:pt x="6788807" y="0"/>
                  </a:lnTo>
                  <a:lnTo>
                    <a:pt x="6788807" y="2651040"/>
                  </a:lnTo>
                  <a:lnTo>
                    <a:pt x="0" y="2651040"/>
                  </a:lnTo>
                  <a:close/>
                </a:path>
              </a:pathLst>
            </a:custGeom>
            <a:solidFill>
              <a:srgbClr val="000000">
                <a:alpha val="0"/>
              </a:srgbClr>
            </a:solidFill>
          </p:spPr>
          <p:txBody>
            <a:bodyPr/>
            <a:lstStyle/>
            <a:p>
              <a:endParaRPr lang="en-GB"/>
            </a:p>
          </p:txBody>
        </p:sp>
        <p:sp>
          <p:nvSpPr>
            <p:cNvPr id="23" name="TextBox 23"/>
            <p:cNvSpPr txBox="1"/>
            <p:nvPr/>
          </p:nvSpPr>
          <p:spPr>
            <a:xfrm>
              <a:off x="0" y="-57150"/>
              <a:ext cx="6788806"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Objectives</a:t>
              </a:r>
            </a:p>
          </p:txBody>
        </p:sp>
      </p:grpSp>
      <p:sp>
        <p:nvSpPr>
          <p:cNvPr id="24" name="TextBox 24"/>
          <p:cNvSpPr txBox="1"/>
          <p:nvPr/>
        </p:nvSpPr>
        <p:spPr>
          <a:xfrm>
            <a:off x="9899889" y="2549850"/>
            <a:ext cx="8261801" cy="1170243"/>
          </a:xfrm>
          <a:prstGeom prst="rect">
            <a:avLst/>
          </a:prstGeom>
        </p:spPr>
        <p:txBody>
          <a:bodyPr lIns="0" tIns="0" rIns="0" bIns="0" rtlCol="0" anchor="t">
            <a:spAutoFit/>
          </a:bodyPr>
          <a:lstStyle/>
          <a:p>
            <a:pPr algn="l">
              <a:lnSpc>
                <a:spcPts val="4798"/>
              </a:lnSpc>
              <a:spcBef>
                <a:spcPct val="0"/>
              </a:spcBef>
            </a:pPr>
            <a:r>
              <a:rPr lang="en-US" sz="3427" b="1">
                <a:solidFill>
                  <a:srgbClr val="000000"/>
                </a:solidFill>
                <a:latin typeface="Canva Sans Bold"/>
                <a:ea typeface="Canva Sans Bold"/>
                <a:cs typeface="Canva Sans Bold"/>
                <a:sym typeface="Canva Sans Bold"/>
              </a:rPr>
              <a:t>CLASSIFYING XRAY IMAGE AS NORMAL OR ABNORMAL</a:t>
            </a:r>
          </a:p>
        </p:txBody>
      </p:sp>
      <p:sp>
        <p:nvSpPr>
          <p:cNvPr id="25" name="TextBox 25"/>
          <p:cNvSpPr txBox="1"/>
          <p:nvPr/>
        </p:nvSpPr>
        <p:spPr>
          <a:xfrm>
            <a:off x="10051298" y="3968936"/>
            <a:ext cx="6493677" cy="1434506"/>
          </a:xfrm>
          <a:prstGeom prst="rect">
            <a:avLst/>
          </a:prstGeom>
        </p:spPr>
        <p:txBody>
          <a:bodyPr lIns="0" tIns="0" rIns="0" bIns="0" rtlCol="0" anchor="t">
            <a:spAutoFit/>
          </a:bodyPr>
          <a:lstStyle/>
          <a:p>
            <a:pPr marL="0" lvl="0" indent="0" algn="l">
              <a:lnSpc>
                <a:spcPts val="3882"/>
              </a:lnSpc>
              <a:spcBef>
                <a:spcPct val="0"/>
              </a:spcBef>
            </a:pPr>
            <a:r>
              <a:rPr lang="en-US" sz="2773">
                <a:solidFill>
                  <a:srgbClr val="000000"/>
                </a:solidFill>
                <a:latin typeface="Canva Sans"/>
                <a:ea typeface="Canva Sans"/>
                <a:cs typeface="Canva Sans"/>
                <a:sym typeface="Canva Sans"/>
              </a:rPr>
              <a:t>Identify a given X- RAY image abnormal or normal automatically using a deep learning method.</a:t>
            </a:r>
          </a:p>
        </p:txBody>
      </p:sp>
      <p:sp>
        <p:nvSpPr>
          <p:cNvPr id="26" name="Freeform 26"/>
          <p:cNvSpPr/>
          <p:nvPr/>
        </p:nvSpPr>
        <p:spPr>
          <a:xfrm>
            <a:off x="9098047" y="2682642"/>
            <a:ext cx="480904" cy="480904"/>
          </a:xfrm>
          <a:custGeom>
            <a:avLst/>
            <a:gdLst/>
            <a:ahLst/>
            <a:cxnLst/>
            <a:rect l="l" t="t" r="r" b="b"/>
            <a:pathLst>
              <a:path w="480904" h="480904">
                <a:moveTo>
                  <a:pt x="0" y="0"/>
                </a:moveTo>
                <a:lnTo>
                  <a:pt x="480904" y="0"/>
                </a:lnTo>
                <a:lnTo>
                  <a:pt x="480904" y="480904"/>
                </a:lnTo>
                <a:lnTo>
                  <a:pt x="0" y="480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7" name="Freeform 27"/>
          <p:cNvSpPr/>
          <p:nvPr/>
        </p:nvSpPr>
        <p:spPr>
          <a:xfrm>
            <a:off x="9098047" y="5936842"/>
            <a:ext cx="480904" cy="480904"/>
          </a:xfrm>
          <a:custGeom>
            <a:avLst/>
            <a:gdLst/>
            <a:ahLst/>
            <a:cxnLst/>
            <a:rect l="l" t="t" r="r" b="b"/>
            <a:pathLst>
              <a:path w="480904" h="480904">
                <a:moveTo>
                  <a:pt x="0" y="0"/>
                </a:moveTo>
                <a:lnTo>
                  <a:pt x="480904" y="0"/>
                </a:lnTo>
                <a:lnTo>
                  <a:pt x="480904" y="480904"/>
                </a:lnTo>
                <a:lnTo>
                  <a:pt x="0" y="480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8" name="TextBox 28"/>
          <p:cNvSpPr txBox="1"/>
          <p:nvPr/>
        </p:nvSpPr>
        <p:spPr>
          <a:xfrm>
            <a:off x="10051298" y="6802565"/>
            <a:ext cx="6371975" cy="1434506"/>
          </a:xfrm>
          <a:prstGeom prst="rect">
            <a:avLst/>
          </a:prstGeom>
        </p:spPr>
        <p:txBody>
          <a:bodyPr lIns="0" tIns="0" rIns="0" bIns="0" rtlCol="0" anchor="t">
            <a:spAutoFit/>
          </a:bodyPr>
          <a:lstStyle/>
          <a:p>
            <a:pPr marL="0" lvl="0" indent="0" algn="l">
              <a:lnSpc>
                <a:spcPts val="3882"/>
              </a:lnSpc>
              <a:spcBef>
                <a:spcPct val="0"/>
              </a:spcBef>
            </a:pPr>
            <a:r>
              <a:rPr lang="en-US" sz="2773">
                <a:solidFill>
                  <a:srgbClr val="000000"/>
                </a:solidFill>
                <a:latin typeface="Canva Sans"/>
                <a:ea typeface="Canva Sans"/>
                <a:cs typeface="Canva Sans"/>
                <a:sym typeface="Canva Sans"/>
              </a:rPr>
              <a:t>Segment the X-ray image image and identify where the abnormality is inoder to increase the reliablity.</a:t>
            </a:r>
          </a:p>
        </p:txBody>
      </p:sp>
      <p:sp>
        <p:nvSpPr>
          <p:cNvPr id="29" name="TextBox 29"/>
          <p:cNvSpPr txBox="1"/>
          <p:nvPr/>
        </p:nvSpPr>
        <p:spPr>
          <a:xfrm>
            <a:off x="9899889" y="5925257"/>
            <a:ext cx="7343752" cy="492489"/>
          </a:xfrm>
          <a:prstGeom prst="rect">
            <a:avLst/>
          </a:prstGeom>
        </p:spPr>
        <p:txBody>
          <a:bodyPr lIns="0" tIns="0" rIns="0" bIns="0" rtlCol="0" anchor="t">
            <a:spAutoFit/>
          </a:bodyPr>
          <a:lstStyle/>
          <a:p>
            <a:pPr algn="l">
              <a:lnSpc>
                <a:spcPts val="4098"/>
              </a:lnSpc>
              <a:spcBef>
                <a:spcPct val="0"/>
              </a:spcBef>
            </a:pPr>
            <a:r>
              <a:rPr lang="en-US" sz="2927" b="1">
                <a:solidFill>
                  <a:srgbClr val="000000"/>
                </a:solidFill>
                <a:latin typeface="Canva Sans Bold"/>
                <a:ea typeface="Canva Sans Bold"/>
                <a:cs typeface="Canva Sans Bold"/>
                <a:sym typeface="Canva Sans Bold"/>
              </a:rPr>
              <a:t>IDENTIFY WHERE THE ABNORMALITY IS</a:t>
            </a:r>
          </a:p>
        </p:txBody>
      </p:sp>
      <p:sp>
        <p:nvSpPr>
          <p:cNvPr id="30" name="Freeform 30"/>
          <p:cNvSpPr/>
          <p:nvPr/>
        </p:nvSpPr>
        <p:spPr>
          <a:xfrm>
            <a:off x="721170" y="6195314"/>
            <a:ext cx="3052731" cy="3062986"/>
          </a:xfrm>
          <a:custGeom>
            <a:avLst/>
            <a:gdLst/>
            <a:ahLst/>
            <a:cxnLst/>
            <a:rect l="l" t="t" r="r" b="b"/>
            <a:pathLst>
              <a:path w="3052731" h="3062986">
                <a:moveTo>
                  <a:pt x="0" y="0"/>
                </a:moveTo>
                <a:lnTo>
                  <a:pt x="3052731" y="0"/>
                </a:lnTo>
                <a:lnTo>
                  <a:pt x="3052731" y="3062986"/>
                </a:lnTo>
                <a:lnTo>
                  <a:pt x="0" y="3062986"/>
                </a:lnTo>
                <a:lnTo>
                  <a:pt x="0" y="0"/>
                </a:lnTo>
                <a:close/>
              </a:path>
            </a:pathLst>
          </a:custGeom>
          <a:blipFill>
            <a:blip r:embed="rId7"/>
            <a:stretch>
              <a:fillRect t="-5601" b="-5601"/>
            </a:stretch>
          </a:blipFill>
        </p:spPr>
        <p:txBody>
          <a:bodyPr/>
          <a:lstStyle/>
          <a:p>
            <a:endParaRPr lang="en-GB"/>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3"/>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34445" y="17982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47625"/>
              <a:ext cx="21031200" cy="2698665"/>
            </a:xfrm>
            <a:prstGeom prst="rect">
              <a:avLst/>
            </a:prstGeom>
          </p:spPr>
          <p:txBody>
            <a:bodyPr lIns="0" tIns="0" rIns="0" bIns="0" rtlCol="0" anchor="ctr"/>
            <a:lstStyle/>
            <a:p>
              <a:pPr algn="l">
                <a:lnSpc>
                  <a:spcPts val="5616"/>
                </a:lnSpc>
              </a:pPr>
              <a:r>
                <a:rPr lang="en-US" sz="5200" b="1" spc="-1">
                  <a:solidFill>
                    <a:srgbClr val="54298B"/>
                  </a:solidFill>
                  <a:latin typeface="Calibri (MS) Bold"/>
                  <a:ea typeface="Calibri (MS) Bold"/>
                  <a:cs typeface="Calibri (MS) Bold"/>
                  <a:sym typeface="Calibri (MS) Bold"/>
                </a:rPr>
                <a:t>Musculoskeletal Radiographs (MURA) Dataset</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4</a:t>
              </a:r>
            </a:p>
          </p:txBody>
        </p:sp>
      </p:grpSp>
      <p:grpSp>
        <p:nvGrpSpPr>
          <p:cNvPr id="18" name="Group 18"/>
          <p:cNvGrpSpPr/>
          <p:nvPr/>
        </p:nvGrpSpPr>
        <p:grpSpPr>
          <a:xfrm>
            <a:off x="1634445" y="1726425"/>
            <a:ext cx="15390530" cy="3417075"/>
            <a:chOff x="0" y="0"/>
            <a:chExt cx="20520707" cy="4556100"/>
          </a:xfrm>
        </p:grpSpPr>
        <p:sp>
          <p:nvSpPr>
            <p:cNvPr id="19" name="Freeform 19"/>
            <p:cNvSpPr/>
            <p:nvPr/>
          </p:nvSpPr>
          <p:spPr>
            <a:xfrm>
              <a:off x="0" y="0"/>
              <a:ext cx="20520707" cy="4556100"/>
            </a:xfrm>
            <a:custGeom>
              <a:avLst/>
              <a:gdLst/>
              <a:ahLst/>
              <a:cxnLst/>
              <a:rect l="l" t="t" r="r" b="b"/>
              <a:pathLst>
                <a:path w="20520707" h="4556100">
                  <a:moveTo>
                    <a:pt x="0" y="0"/>
                  </a:moveTo>
                  <a:lnTo>
                    <a:pt x="20520707" y="0"/>
                  </a:lnTo>
                  <a:lnTo>
                    <a:pt x="20520707" y="4556100"/>
                  </a:lnTo>
                  <a:lnTo>
                    <a:pt x="0" y="4556100"/>
                  </a:lnTo>
                  <a:close/>
                </a:path>
              </a:pathLst>
            </a:custGeom>
            <a:solidFill>
              <a:srgbClr val="000000">
                <a:alpha val="0"/>
              </a:srgbClr>
            </a:solidFill>
            <a:ln cap="sq">
              <a:noFill/>
              <a:prstDash val="solid"/>
              <a:miter/>
            </a:ln>
          </p:spPr>
          <p:txBody>
            <a:bodyPr/>
            <a:lstStyle/>
            <a:p>
              <a:endParaRPr lang="en-GB"/>
            </a:p>
          </p:txBody>
        </p:sp>
        <p:sp>
          <p:nvSpPr>
            <p:cNvPr id="20" name="TextBox 20"/>
            <p:cNvSpPr txBox="1"/>
            <p:nvPr/>
          </p:nvSpPr>
          <p:spPr>
            <a:xfrm>
              <a:off x="0" y="-28575"/>
              <a:ext cx="20520707" cy="4584675"/>
            </a:xfrm>
            <a:prstGeom prst="rect">
              <a:avLst/>
            </a:prstGeom>
          </p:spPr>
          <p:txBody>
            <a:bodyPr lIns="0" tIns="0" rIns="0" bIns="0" rtlCol="0" anchor="t"/>
            <a:lstStyle/>
            <a:p>
              <a:pPr marL="712467" lvl="1" indent="-356233" algn="l">
                <a:lnSpc>
                  <a:spcPts val="3959"/>
                </a:lnSpc>
                <a:spcBef>
                  <a:spcPct val="0"/>
                </a:spcBef>
                <a:buFont typeface="Arial"/>
                <a:buChar char="•"/>
              </a:pPr>
              <a:r>
                <a:rPr lang="en-US" sz="3299" u="none" strike="noStrike" spc="-1">
                  <a:solidFill>
                    <a:srgbClr val="000000"/>
                  </a:solidFill>
                  <a:latin typeface="Arimo"/>
                  <a:ea typeface="Arimo"/>
                  <a:cs typeface="Arimo"/>
                  <a:sym typeface="Arimo"/>
                </a:rPr>
                <a:t>40,561 Musculoskeletal (MSK) radiographic images from 14,863 studies across 7 MSK extremities (elbow, finger, forearm, hand, humerus, shoulder, wrist).</a:t>
              </a:r>
            </a:p>
            <a:p>
              <a:pPr marL="712467" lvl="1" indent="-356233" algn="l">
                <a:lnSpc>
                  <a:spcPts val="3959"/>
                </a:lnSpc>
                <a:spcBef>
                  <a:spcPct val="0"/>
                </a:spcBef>
                <a:buFont typeface="Arial"/>
                <a:buChar char="•"/>
              </a:pPr>
              <a:r>
                <a:rPr lang="en-US" sz="3299" u="none" strike="noStrike" spc="-1">
                  <a:solidFill>
                    <a:srgbClr val="000000"/>
                  </a:solidFill>
                  <a:latin typeface="Arimo"/>
                  <a:ea typeface="Arimo"/>
                  <a:cs typeface="Arimo"/>
                  <a:sym typeface="Arimo"/>
                </a:rPr>
                <a:t>Each study is labeled as normal or abnormal by radiologists.</a:t>
              </a:r>
            </a:p>
            <a:p>
              <a:pPr marL="712467" lvl="1" indent="-356233" algn="l">
                <a:lnSpc>
                  <a:spcPts val="3959"/>
                </a:lnSpc>
                <a:spcBef>
                  <a:spcPct val="0"/>
                </a:spcBef>
                <a:buFont typeface="Arial"/>
                <a:buChar char="•"/>
              </a:pPr>
              <a:r>
                <a:rPr lang="en-US" sz="3299" u="none" strike="noStrike" spc="-1">
                  <a:solidFill>
                    <a:srgbClr val="000000"/>
                  </a:solidFill>
                  <a:latin typeface="Arimo"/>
                  <a:ea typeface="Arimo"/>
                  <a:cs typeface="Arimo"/>
                  <a:sym typeface="Arimo"/>
                </a:rPr>
                <a:t>Additional labels from six board certifies radiologists were collected on 207 studies for the test set.</a:t>
              </a:r>
            </a:p>
          </p:txBody>
        </p:sp>
      </p:grpSp>
      <p:grpSp>
        <p:nvGrpSpPr>
          <p:cNvPr id="21" name="Group 21"/>
          <p:cNvGrpSpPr/>
          <p:nvPr/>
        </p:nvGrpSpPr>
        <p:grpSpPr>
          <a:xfrm>
            <a:off x="1634445" y="5455644"/>
            <a:ext cx="11447956" cy="1346814"/>
            <a:chOff x="0" y="0"/>
            <a:chExt cx="20919424" cy="2461101"/>
          </a:xfrm>
        </p:grpSpPr>
        <p:sp>
          <p:nvSpPr>
            <p:cNvPr id="22" name="Freeform 22"/>
            <p:cNvSpPr/>
            <p:nvPr/>
          </p:nvSpPr>
          <p:spPr>
            <a:xfrm>
              <a:off x="0" y="0"/>
              <a:ext cx="20919424" cy="2461101"/>
            </a:xfrm>
            <a:custGeom>
              <a:avLst/>
              <a:gdLst/>
              <a:ahLst/>
              <a:cxnLst/>
              <a:rect l="l" t="t" r="r" b="b"/>
              <a:pathLst>
                <a:path w="20919424" h="2461101">
                  <a:moveTo>
                    <a:pt x="0" y="0"/>
                  </a:moveTo>
                  <a:lnTo>
                    <a:pt x="20919424" y="0"/>
                  </a:lnTo>
                  <a:lnTo>
                    <a:pt x="20919424" y="2461101"/>
                  </a:lnTo>
                  <a:lnTo>
                    <a:pt x="0" y="2461101"/>
                  </a:lnTo>
                  <a:close/>
                </a:path>
              </a:pathLst>
            </a:custGeom>
            <a:solidFill>
              <a:srgbClr val="000000">
                <a:alpha val="0"/>
              </a:srgbClr>
            </a:solidFill>
          </p:spPr>
          <p:txBody>
            <a:bodyPr/>
            <a:lstStyle/>
            <a:p>
              <a:endParaRPr lang="en-GB"/>
            </a:p>
          </p:txBody>
        </p:sp>
        <p:sp>
          <p:nvSpPr>
            <p:cNvPr id="23" name="TextBox 23"/>
            <p:cNvSpPr txBox="1"/>
            <p:nvPr/>
          </p:nvSpPr>
          <p:spPr>
            <a:xfrm>
              <a:off x="0" y="-57150"/>
              <a:ext cx="20919424" cy="2518251"/>
            </a:xfrm>
            <a:prstGeom prst="rect">
              <a:avLst/>
            </a:prstGeom>
          </p:spPr>
          <p:txBody>
            <a:bodyPr lIns="0" tIns="0" rIns="0" bIns="0" rtlCol="0" anchor="ctr"/>
            <a:lstStyle/>
            <a:p>
              <a:pPr algn="l">
                <a:lnSpc>
                  <a:spcPts val="6696"/>
                </a:lnSpc>
              </a:pPr>
              <a:r>
                <a:rPr lang="en-US" sz="6200" b="1" spc="-1">
                  <a:solidFill>
                    <a:srgbClr val="54298B"/>
                  </a:solidFill>
                  <a:latin typeface="Calibri (MS) Bold"/>
                  <a:ea typeface="Calibri (MS) Bold"/>
                  <a:cs typeface="Calibri (MS) Bold"/>
                  <a:sym typeface="Calibri (MS) Bold"/>
                </a:rPr>
                <a:t>Data Pre-Processing</a:t>
              </a:r>
            </a:p>
          </p:txBody>
        </p:sp>
      </p:grpSp>
      <p:grpSp>
        <p:nvGrpSpPr>
          <p:cNvPr id="24" name="Group 24"/>
          <p:cNvGrpSpPr/>
          <p:nvPr/>
        </p:nvGrpSpPr>
        <p:grpSpPr>
          <a:xfrm>
            <a:off x="1634445" y="6689565"/>
            <a:ext cx="15268266" cy="3417075"/>
            <a:chOff x="0" y="0"/>
            <a:chExt cx="20357688" cy="4556100"/>
          </a:xfrm>
        </p:grpSpPr>
        <p:sp>
          <p:nvSpPr>
            <p:cNvPr id="25" name="Freeform 25"/>
            <p:cNvSpPr/>
            <p:nvPr/>
          </p:nvSpPr>
          <p:spPr>
            <a:xfrm>
              <a:off x="0" y="0"/>
              <a:ext cx="20357689" cy="4556100"/>
            </a:xfrm>
            <a:custGeom>
              <a:avLst/>
              <a:gdLst/>
              <a:ahLst/>
              <a:cxnLst/>
              <a:rect l="l" t="t" r="r" b="b"/>
              <a:pathLst>
                <a:path w="20357689" h="4556100">
                  <a:moveTo>
                    <a:pt x="0" y="0"/>
                  </a:moveTo>
                  <a:lnTo>
                    <a:pt x="20357689" y="0"/>
                  </a:lnTo>
                  <a:lnTo>
                    <a:pt x="20357689" y="4556100"/>
                  </a:lnTo>
                  <a:lnTo>
                    <a:pt x="0" y="4556100"/>
                  </a:lnTo>
                  <a:close/>
                </a:path>
              </a:pathLst>
            </a:custGeom>
            <a:solidFill>
              <a:srgbClr val="000000">
                <a:alpha val="0"/>
              </a:srgbClr>
            </a:solidFill>
          </p:spPr>
          <p:txBody>
            <a:bodyPr/>
            <a:lstStyle/>
            <a:p>
              <a:endParaRPr lang="en-GB"/>
            </a:p>
          </p:txBody>
        </p:sp>
        <p:sp>
          <p:nvSpPr>
            <p:cNvPr id="26" name="TextBox 26"/>
            <p:cNvSpPr txBox="1"/>
            <p:nvPr/>
          </p:nvSpPr>
          <p:spPr>
            <a:xfrm>
              <a:off x="0" y="-19050"/>
              <a:ext cx="20357688" cy="4575150"/>
            </a:xfrm>
            <a:prstGeom prst="rect">
              <a:avLst/>
            </a:prstGeom>
          </p:spPr>
          <p:txBody>
            <a:bodyPr lIns="0" tIns="0" rIns="0" bIns="0" rtlCol="0" anchor="t"/>
            <a:lstStyle/>
            <a:p>
              <a:pPr marL="669288" lvl="1" indent="-334644" algn="l">
                <a:lnSpc>
                  <a:spcPts val="3719"/>
                </a:lnSpc>
                <a:buFont typeface="Arial"/>
                <a:buChar char="•"/>
              </a:pPr>
              <a:r>
                <a:rPr lang="en-US" sz="3099">
                  <a:solidFill>
                    <a:srgbClr val="000000"/>
                  </a:solidFill>
                  <a:latin typeface="Arimo"/>
                  <a:ea typeface="Arimo"/>
                  <a:cs typeface="Arimo"/>
                  <a:sym typeface="Arimo"/>
                </a:rPr>
                <a:t>Image size : For both ResNet and EfficientNet models, the input images are resized to 224x224 pixels.</a:t>
              </a:r>
            </a:p>
            <a:p>
              <a:pPr marL="669288" lvl="1" indent="-334644" algn="l">
                <a:lnSpc>
                  <a:spcPts val="3719"/>
                </a:lnSpc>
                <a:buFont typeface="Arial"/>
                <a:buChar char="•"/>
              </a:pPr>
              <a:r>
                <a:rPr lang="en-US" sz="3099">
                  <a:solidFill>
                    <a:srgbClr val="000000"/>
                  </a:solidFill>
                  <a:latin typeface="Arimo"/>
                  <a:ea typeface="Arimo"/>
                  <a:cs typeface="Arimo"/>
                  <a:sym typeface="Arimo"/>
                </a:rPr>
                <a:t>Normalization : The image pixel values are normalized to the range [0, 1]</a:t>
              </a:r>
            </a:p>
            <a:p>
              <a:pPr algn="l">
                <a:lnSpc>
                  <a:spcPts val="3719"/>
                </a:lnSpc>
              </a:pPr>
              <a:r>
                <a:rPr lang="en-US" sz="3099">
                  <a:solidFill>
                    <a:srgbClr val="000000"/>
                  </a:solidFill>
                  <a:latin typeface="Arimo"/>
                  <a:ea typeface="Arimo"/>
                  <a:cs typeface="Arimo"/>
                  <a:sym typeface="Arimo"/>
                </a:rPr>
                <a:t>                   Normalize([0.485, 0.456, 0.406], [0.229, 0.224, 0.225])</a:t>
              </a:r>
            </a:p>
            <a:p>
              <a:pPr algn="l">
                <a:lnSpc>
                  <a:spcPts val="3240"/>
                </a:lnSpc>
              </a:pPr>
              <a:endParaRPr lang="en-US" sz="3099">
                <a:solidFill>
                  <a:srgbClr val="000000"/>
                </a:solidFill>
                <a:latin typeface="Arimo"/>
                <a:ea typeface="Arimo"/>
                <a:cs typeface="Arimo"/>
                <a:sym typeface="Arimo"/>
              </a:endParaRPr>
            </a:p>
            <a:p>
              <a:pPr algn="l">
                <a:lnSpc>
                  <a:spcPts val="3240"/>
                </a:lnSpc>
              </a:pPr>
              <a:endParaRPr lang="en-US" sz="3099">
                <a:solidFill>
                  <a:srgbClr val="000000"/>
                </a:solidFill>
                <a:latin typeface="Arimo"/>
                <a:ea typeface="Arimo"/>
                <a:cs typeface="Arimo"/>
                <a:sym typeface="Arimo"/>
              </a:endParaRPr>
            </a:p>
            <a:p>
              <a:pPr algn="l">
                <a:lnSpc>
                  <a:spcPts val="3240"/>
                </a:lnSpc>
              </a:pPr>
              <a:endParaRPr lang="en-US" sz="3099">
                <a:solidFill>
                  <a:srgbClr val="000000"/>
                </a:solidFill>
                <a:latin typeface="Arimo"/>
                <a:ea typeface="Arimo"/>
                <a:cs typeface="Arimo"/>
                <a:sym typeface="Arimo"/>
              </a:endParaRPr>
            </a:p>
          </p:txBody>
        </p:sp>
      </p:grpSp>
      <p:sp>
        <p:nvSpPr>
          <p:cNvPr id="27" name="Freeform 27"/>
          <p:cNvSpPr/>
          <p:nvPr/>
        </p:nvSpPr>
        <p:spPr>
          <a:xfrm>
            <a:off x="9521145" y="4457700"/>
            <a:ext cx="7738155" cy="1995888"/>
          </a:xfrm>
          <a:custGeom>
            <a:avLst/>
            <a:gdLst/>
            <a:ahLst/>
            <a:cxnLst/>
            <a:rect l="l" t="t" r="r" b="b"/>
            <a:pathLst>
              <a:path w="7738155" h="1995888">
                <a:moveTo>
                  <a:pt x="0" y="0"/>
                </a:moveTo>
                <a:lnTo>
                  <a:pt x="7738155" y="0"/>
                </a:lnTo>
                <a:lnTo>
                  <a:pt x="7738155" y="1995888"/>
                </a:lnTo>
                <a:lnTo>
                  <a:pt x="0" y="1995888"/>
                </a:lnTo>
                <a:lnTo>
                  <a:pt x="0" y="0"/>
                </a:lnTo>
                <a:close/>
              </a:path>
            </a:pathLst>
          </a:custGeom>
          <a:blipFill>
            <a:blip r:embed="rId6"/>
            <a:stretch>
              <a:fillRect t="-6502" b="-22409"/>
            </a:stretch>
          </a:blipFill>
        </p:spPr>
        <p:txBody>
          <a:bodyPr/>
          <a:lstStyle/>
          <a:p>
            <a:endParaRPr lang="en-GB"/>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17300" y="-12798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Class Activation Maps (CAM)</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5</a:t>
              </a:r>
            </a:p>
          </p:txBody>
        </p:sp>
      </p:grpSp>
      <p:sp>
        <p:nvSpPr>
          <p:cNvPr id="18" name="Freeform 18"/>
          <p:cNvSpPr/>
          <p:nvPr/>
        </p:nvSpPr>
        <p:spPr>
          <a:xfrm>
            <a:off x="10250280" y="1944197"/>
            <a:ext cx="6936853" cy="3321905"/>
          </a:xfrm>
          <a:custGeom>
            <a:avLst/>
            <a:gdLst/>
            <a:ahLst/>
            <a:cxnLst/>
            <a:rect l="l" t="t" r="r" b="b"/>
            <a:pathLst>
              <a:path w="6936853" h="3321905">
                <a:moveTo>
                  <a:pt x="0" y="0"/>
                </a:moveTo>
                <a:lnTo>
                  <a:pt x="6936853" y="0"/>
                </a:lnTo>
                <a:lnTo>
                  <a:pt x="6936853" y="3321905"/>
                </a:lnTo>
                <a:lnTo>
                  <a:pt x="0" y="3321905"/>
                </a:lnTo>
                <a:lnTo>
                  <a:pt x="0" y="0"/>
                </a:lnTo>
                <a:close/>
              </a:path>
            </a:pathLst>
          </a:custGeom>
          <a:blipFill>
            <a:blip r:embed="rId5"/>
            <a:stretch>
              <a:fillRect t="-3690"/>
            </a:stretch>
          </a:blipFill>
        </p:spPr>
        <p:txBody>
          <a:bodyPr/>
          <a:lstStyle/>
          <a:p>
            <a:endParaRPr lang="en-GB"/>
          </a:p>
        </p:txBody>
      </p:sp>
      <p:sp>
        <p:nvSpPr>
          <p:cNvPr id="19" name="Freeform 19"/>
          <p:cNvSpPr/>
          <p:nvPr/>
        </p:nvSpPr>
        <p:spPr>
          <a:xfrm>
            <a:off x="1143180" y="1944197"/>
            <a:ext cx="8000820" cy="3400055"/>
          </a:xfrm>
          <a:custGeom>
            <a:avLst/>
            <a:gdLst/>
            <a:ahLst/>
            <a:cxnLst/>
            <a:rect l="l" t="t" r="r" b="b"/>
            <a:pathLst>
              <a:path w="8000820" h="3400055">
                <a:moveTo>
                  <a:pt x="0" y="0"/>
                </a:moveTo>
                <a:lnTo>
                  <a:pt x="8000820" y="0"/>
                </a:lnTo>
                <a:lnTo>
                  <a:pt x="8000820" y="3400055"/>
                </a:lnTo>
                <a:lnTo>
                  <a:pt x="0" y="3400055"/>
                </a:lnTo>
                <a:lnTo>
                  <a:pt x="0" y="0"/>
                </a:lnTo>
                <a:close/>
              </a:path>
            </a:pathLst>
          </a:custGeom>
          <a:blipFill>
            <a:blip r:embed="rId6"/>
            <a:stretch>
              <a:fillRect l="-60" r="-60"/>
            </a:stretch>
          </a:blipFill>
        </p:spPr>
        <p:txBody>
          <a:bodyPr/>
          <a:lstStyle/>
          <a:p>
            <a:endParaRPr lang="en-GB"/>
          </a:p>
        </p:txBody>
      </p:sp>
      <p:grpSp>
        <p:nvGrpSpPr>
          <p:cNvPr id="20" name="Group 20"/>
          <p:cNvGrpSpPr/>
          <p:nvPr/>
        </p:nvGrpSpPr>
        <p:grpSpPr>
          <a:xfrm>
            <a:off x="3997597" y="1583280"/>
            <a:ext cx="1203120" cy="554040"/>
            <a:chOff x="0" y="0"/>
            <a:chExt cx="1604160" cy="738720"/>
          </a:xfrm>
        </p:grpSpPr>
        <p:sp>
          <p:nvSpPr>
            <p:cNvPr id="21" name="Freeform 21"/>
            <p:cNvSpPr/>
            <p:nvPr/>
          </p:nvSpPr>
          <p:spPr>
            <a:xfrm>
              <a:off x="0" y="0"/>
              <a:ext cx="1604160" cy="738720"/>
            </a:xfrm>
            <a:custGeom>
              <a:avLst/>
              <a:gdLst/>
              <a:ahLst/>
              <a:cxnLst/>
              <a:rect l="l" t="t" r="r" b="b"/>
              <a:pathLst>
                <a:path w="1604160" h="738720">
                  <a:moveTo>
                    <a:pt x="0" y="0"/>
                  </a:moveTo>
                  <a:lnTo>
                    <a:pt x="1604160" y="0"/>
                  </a:lnTo>
                  <a:lnTo>
                    <a:pt x="1604160" y="738720"/>
                  </a:lnTo>
                  <a:lnTo>
                    <a:pt x="0" y="738720"/>
                  </a:lnTo>
                  <a:close/>
                </a:path>
              </a:pathLst>
            </a:custGeom>
            <a:solidFill>
              <a:srgbClr val="000000">
                <a:alpha val="0"/>
              </a:srgbClr>
            </a:solidFill>
          </p:spPr>
          <p:txBody>
            <a:bodyPr/>
            <a:lstStyle/>
            <a:p>
              <a:endParaRPr lang="en-GB"/>
            </a:p>
          </p:txBody>
        </p:sp>
        <p:sp>
          <p:nvSpPr>
            <p:cNvPr id="22" name="TextBox 22"/>
            <p:cNvSpPr txBox="1"/>
            <p:nvPr/>
          </p:nvSpPr>
          <p:spPr>
            <a:xfrm>
              <a:off x="0" y="-19050"/>
              <a:ext cx="1604160" cy="757770"/>
            </a:xfrm>
            <a:prstGeom prst="rect">
              <a:avLst/>
            </a:prstGeom>
          </p:spPr>
          <p:txBody>
            <a:bodyPr lIns="0" tIns="0" rIns="0" bIns="0" rtlCol="0" anchor="t"/>
            <a:lstStyle/>
            <a:p>
              <a:pPr algn="l">
                <a:lnSpc>
                  <a:spcPts val="3240"/>
                </a:lnSpc>
              </a:pPr>
              <a:r>
                <a:rPr lang="en-US" sz="2700" b="1" spc="-1">
                  <a:solidFill>
                    <a:srgbClr val="000000"/>
                  </a:solidFill>
                  <a:latin typeface="Arimo Bold"/>
                  <a:ea typeface="Arimo Bold"/>
                  <a:cs typeface="Arimo Bold"/>
                  <a:sym typeface="Arimo Bold"/>
                </a:rPr>
                <a:t>CAM</a:t>
              </a:r>
            </a:p>
          </p:txBody>
        </p:sp>
      </p:grpSp>
      <p:grpSp>
        <p:nvGrpSpPr>
          <p:cNvPr id="23" name="Group 23"/>
          <p:cNvGrpSpPr/>
          <p:nvPr/>
        </p:nvGrpSpPr>
        <p:grpSpPr>
          <a:xfrm>
            <a:off x="11487690" y="1667177"/>
            <a:ext cx="2087640" cy="554040"/>
            <a:chOff x="0" y="0"/>
            <a:chExt cx="2783520" cy="738720"/>
          </a:xfrm>
        </p:grpSpPr>
        <p:sp>
          <p:nvSpPr>
            <p:cNvPr id="24" name="Freeform 24"/>
            <p:cNvSpPr/>
            <p:nvPr/>
          </p:nvSpPr>
          <p:spPr>
            <a:xfrm>
              <a:off x="0" y="0"/>
              <a:ext cx="2783520" cy="738720"/>
            </a:xfrm>
            <a:custGeom>
              <a:avLst/>
              <a:gdLst/>
              <a:ahLst/>
              <a:cxnLst/>
              <a:rect l="l" t="t" r="r" b="b"/>
              <a:pathLst>
                <a:path w="2783520" h="738720">
                  <a:moveTo>
                    <a:pt x="0" y="0"/>
                  </a:moveTo>
                  <a:lnTo>
                    <a:pt x="2783520" y="0"/>
                  </a:lnTo>
                  <a:lnTo>
                    <a:pt x="2783520" y="738720"/>
                  </a:lnTo>
                  <a:lnTo>
                    <a:pt x="0" y="738720"/>
                  </a:lnTo>
                  <a:close/>
                </a:path>
              </a:pathLst>
            </a:custGeom>
            <a:solidFill>
              <a:srgbClr val="000000">
                <a:alpha val="0"/>
              </a:srgbClr>
            </a:solidFill>
          </p:spPr>
          <p:txBody>
            <a:bodyPr/>
            <a:lstStyle/>
            <a:p>
              <a:endParaRPr lang="en-GB"/>
            </a:p>
          </p:txBody>
        </p:sp>
        <p:sp>
          <p:nvSpPr>
            <p:cNvPr id="25" name="TextBox 25"/>
            <p:cNvSpPr txBox="1"/>
            <p:nvPr/>
          </p:nvSpPr>
          <p:spPr>
            <a:xfrm>
              <a:off x="0" y="-19050"/>
              <a:ext cx="2783520" cy="757770"/>
            </a:xfrm>
            <a:prstGeom prst="rect">
              <a:avLst/>
            </a:prstGeom>
          </p:spPr>
          <p:txBody>
            <a:bodyPr lIns="0" tIns="0" rIns="0" bIns="0" rtlCol="0" anchor="t"/>
            <a:lstStyle/>
            <a:p>
              <a:pPr algn="l">
                <a:lnSpc>
                  <a:spcPts val="3240"/>
                </a:lnSpc>
              </a:pPr>
              <a:r>
                <a:rPr lang="en-US" sz="2700" b="1" spc="-1">
                  <a:solidFill>
                    <a:srgbClr val="000000"/>
                  </a:solidFill>
                  <a:latin typeface="Arimo Bold"/>
                  <a:ea typeface="Arimo Bold"/>
                  <a:cs typeface="Arimo Bold"/>
                  <a:sym typeface="Arimo Bold"/>
                </a:rPr>
                <a:t>Grad-CAM</a:t>
              </a:r>
            </a:p>
          </p:txBody>
        </p:sp>
      </p:grpSp>
      <p:grpSp>
        <p:nvGrpSpPr>
          <p:cNvPr id="26" name="Group 26"/>
          <p:cNvGrpSpPr/>
          <p:nvPr/>
        </p:nvGrpSpPr>
        <p:grpSpPr>
          <a:xfrm>
            <a:off x="1369440" y="5583060"/>
            <a:ext cx="6984336" cy="3425992"/>
            <a:chOff x="0" y="0"/>
            <a:chExt cx="9312448" cy="4567989"/>
          </a:xfrm>
        </p:grpSpPr>
        <p:sp>
          <p:nvSpPr>
            <p:cNvPr id="27" name="Freeform 27"/>
            <p:cNvSpPr/>
            <p:nvPr/>
          </p:nvSpPr>
          <p:spPr>
            <a:xfrm>
              <a:off x="0" y="0"/>
              <a:ext cx="9312449" cy="4567989"/>
            </a:xfrm>
            <a:custGeom>
              <a:avLst/>
              <a:gdLst/>
              <a:ahLst/>
              <a:cxnLst/>
              <a:rect l="l" t="t" r="r" b="b"/>
              <a:pathLst>
                <a:path w="9312449" h="4567989">
                  <a:moveTo>
                    <a:pt x="0" y="0"/>
                  </a:moveTo>
                  <a:lnTo>
                    <a:pt x="9312449" y="0"/>
                  </a:lnTo>
                  <a:lnTo>
                    <a:pt x="9312449" y="4567989"/>
                  </a:lnTo>
                  <a:lnTo>
                    <a:pt x="0" y="4567989"/>
                  </a:lnTo>
                  <a:close/>
                </a:path>
              </a:pathLst>
            </a:custGeom>
            <a:solidFill>
              <a:srgbClr val="000000">
                <a:alpha val="0"/>
              </a:srgbClr>
            </a:solidFill>
          </p:spPr>
          <p:txBody>
            <a:bodyPr/>
            <a:lstStyle/>
            <a:p>
              <a:endParaRPr lang="en-GB"/>
            </a:p>
          </p:txBody>
        </p:sp>
        <p:sp>
          <p:nvSpPr>
            <p:cNvPr id="28" name="TextBox 28"/>
            <p:cNvSpPr txBox="1"/>
            <p:nvPr/>
          </p:nvSpPr>
          <p:spPr>
            <a:xfrm>
              <a:off x="0" y="-19050"/>
              <a:ext cx="9312448" cy="4587039"/>
            </a:xfrm>
            <a:prstGeom prst="rect">
              <a:avLst/>
            </a:prstGeom>
          </p:spPr>
          <p:txBody>
            <a:bodyPr lIns="0" tIns="0" rIns="0" bIns="0" rtlCol="0" anchor="t"/>
            <a:lstStyle/>
            <a:p>
              <a:pPr marL="582930" lvl="1" indent="-291465" algn="l">
                <a:lnSpc>
                  <a:spcPts val="3240"/>
                </a:lnSpc>
                <a:buFont typeface="Arial"/>
                <a:buChar char="•"/>
              </a:pPr>
              <a:r>
                <a:rPr lang="en-US" sz="2700">
                  <a:solidFill>
                    <a:srgbClr val="000000"/>
                  </a:solidFill>
                  <a:latin typeface="Arimo"/>
                  <a:ea typeface="Arimo"/>
                  <a:cs typeface="Arimo"/>
                  <a:sym typeface="Arimo"/>
                </a:rPr>
                <a:t>Used to visualize areas in the image relevant to the model’s decision.</a:t>
              </a:r>
            </a:p>
            <a:p>
              <a:pPr marL="582930" lvl="1" indent="-291465" algn="l">
                <a:lnSpc>
                  <a:spcPts val="3240"/>
                </a:lnSpc>
                <a:buFont typeface="Arial"/>
                <a:buChar char="•"/>
              </a:pPr>
              <a:r>
                <a:rPr lang="en-US" sz="2700">
                  <a:solidFill>
                    <a:srgbClr val="000000"/>
                  </a:solidFill>
                  <a:latin typeface="Arimo"/>
                  <a:ea typeface="Arimo"/>
                  <a:cs typeface="Arimo"/>
                  <a:sym typeface="Arimo"/>
                </a:rPr>
                <a:t>The core of CAM is GAP (global average pooling layer)</a:t>
              </a:r>
            </a:p>
            <a:p>
              <a:pPr algn="l">
                <a:lnSpc>
                  <a:spcPts val="3240"/>
                </a:lnSpc>
              </a:pPr>
              <a:endParaRPr lang="en-US" sz="2700">
                <a:solidFill>
                  <a:srgbClr val="000000"/>
                </a:solidFill>
                <a:latin typeface="Arimo"/>
                <a:ea typeface="Arimo"/>
                <a:cs typeface="Arimo"/>
                <a:sym typeface="Arimo"/>
              </a:endParaRPr>
            </a:p>
            <a:p>
              <a:pPr algn="l">
                <a:lnSpc>
                  <a:spcPts val="3240"/>
                </a:lnSpc>
              </a:pPr>
              <a:r>
                <a:rPr lang="en-US" sz="2700" spc="-1">
                  <a:solidFill>
                    <a:srgbClr val="000000"/>
                  </a:solidFill>
                  <a:latin typeface="Arimo"/>
                  <a:ea typeface="Arimo"/>
                  <a:cs typeface="Arimo"/>
                  <a:sym typeface="Arimo"/>
                </a:rPr>
                <a:t>     Limitations for CAM：</a:t>
              </a:r>
            </a:p>
            <a:p>
              <a:pPr marL="582930" lvl="1" indent="-291465" algn="l">
                <a:lnSpc>
                  <a:spcPts val="3240"/>
                </a:lnSpc>
                <a:buFont typeface="Arial"/>
                <a:buChar char="•"/>
              </a:pPr>
              <a:r>
                <a:rPr lang="en-US" sz="2700" spc="-1">
                  <a:solidFill>
                    <a:srgbClr val="000000"/>
                  </a:solidFill>
                  <a:latin typeface="Arimo"/>
                  <a:ea typeface="Arimo"/>
                  <a:cs typeface="Arimo"/>
                  <a:sym typeface="Arimo"/>
                </a:rPr>
                <a:t> Need to Train whole model</a:t>
              </a:r>
            </a:p>
            <a:p>
              <a:pPr marL="582930" lvl="1" indent="-291465" algn="l">
                <a:lnSpc>
                  <a:spcPts val="3240"/>
                </a:lnSpc>
                <a:buFont typeface="Arial"/>
                <a:buChar char="•"/>
              </a:pPr>
              <a:r>
                <a:rPr lang="en-US" sz="2700" spc="-1">
                  <a:solidFill>
                    <a:srgbClr val="000000"/>
                  </a:solidFill>
                  <a:latin typeface="Arimo"/>
                  <a:ea typeface="Arimo"/>
                  <a:cs typeface="Arimo"/>
                  <a:sym typeface="Arimo"/>
                </a:rPr>
                <a:t> Cannot use pretrain model</a:t>
              </a:r>
            </a:p>
          </p:txBody>
        </p:sp>
      </p:grpSp>
      <p:sp>
        <p:nvSpPr>
          <p:cNvPr id="29" name="Freeform 29"/>
          <p:cNvSpPr/>
          <p:nvPr/>
        </p:nvSpPr>
        <p:spPr>
          <a:xfrm>
            <a:off x="9474012" y="5344252"/>
            <a:ext cx="7916688" cy="2296526"/>
          </a:xfrm>
          <a:custGeom>
            <a:avLst/>
            <a:gdLst/>
            <a:ahLst/>
            <a:cxnLst/>
            <a:rect l="l" t="t" r="r" b="b"/>
            <a:pathLst>
              <a:path w="7916688" h="2296526">
                <a:moveTo>
                  <a:pt x="0" y="0"/>
                </a:moveTo>
                <a:lnTo>
                  <a:pt x="7916688" y="0"/>
                </a:lnTo>
                <a:lnTo>
                  <a:pt x="7916688" y="2296526"/>
                </a:lnTo>
                <a:lnTo>
                  <a:pt x="0" y="2296526"/>
                </a:lnTo>
                <a:lnTo>
                  <a:pt x="0" y="0"/>
                </a:lnTo>
                <a:close/>
              </a:path>
            </a:pathLst>
          </a:custGeom>
          <a:blipFill>
            <a:blip r:embed="rId7"/>
            <a:stretch>
              <a:fillRect t="-22107" r="-1674" b="-2578"/>
            </a:stretch>
          </a:blipFill>
        </p:spPr>
        <p:txBody>
          <a:bodyPr/>
          <a:lstStyle/>
          <a:p>
            <a:endParaRPr lang="en-GB"/>
          </a:p>
        </p:txBody>
      </p:sp>
      <p:sp>
        <p:nvSpPr>
          <p:cNvPr id="30" name="AutoShape 30"/>
          <p:cNvSpPr/>
          <p:nvPr/>
        </p:nvSpPr>
        <p:spPr>
          <a:xfrm>
            <a:off x="9144000" y="1897380"/>
            <a:ext cx="0" cy="6492240"/>
          </a:xfrm>
          <a:prstGeom prst="line">
            <a:avLst/>
          </a:prstGeom>
          <a:ln w="95250" cap="flat">
            <a:solidFill>
              <a:srgbClr val="6A17BD"/>
            </a:solidFill>
            <a:prstDash val="solid"/>
            <a:headEnd type="none" w="sm" len="sm"/>
            <a:tailEnd type="none" w="sm" len="sm"/>
          </a:ln>
        </p:spPr>
        <p:txBody>
          <a:bodyPr/>
          <a:lstStyle/>
          <a:p>
            <a:endParaRPr lang="en-GB"/>
          </a:p>
        </p:txBody>
      </p:sp>
      <p:grpSp>
        <p:nvGrpSpPr>
          <p:cNvPr id="31" name="Group 31"/>
          <p:cNvGrpSpPr/>
          <p:nvPr/>
        </p:nvGrpSpPr>
        <p:grpSpPr>
          <a:xfrm>
            <a:off x="10083162" y="7726503"/>
            <a:ext cx="6984336" cy="2597925"/>
            <a:chOff x="0" y="0"/>
            <a:chExt cx="9312448" cy="3463900"/>
          </a:xfrm>
        </p:grpSpPr>
        <p:sp>
          <p:nvSpPr>
            <p:cNvPr id="32" name="Freeform 32"/>
            <p:cNvSpPr/>
            <p:nvPr/>
          </p:nvSpPr>
          <p:spPr>
            <a:xfrm>
              <a:off x="0" y="0"/>
              <a:ext cx="9312449" cy="3463900"/>
            </a:xfrm>
            <a:custGeom>
              <a:avLst/>
              <a:gdLst/>
              <a:ahLst/>
              <a:cxnLst/>
              <a:rect l="l" t="t" r="r" b="b"/>
              <a:pathLst>
                <a:path w="9312449" h="3463900">
                  <a:moveTo>
                    <a:pt x="0" y="0"/>
                  </a:moveTo>
                  <a:lnTo>
                    <a:pt x="9312449" y="0"/>
                  </a:lnTo>
                  <a:lnTo>
                    <a:pt x="9312449" y="3463900"/>
                  </a:lnTo>
                  <a:lnTo>
                    <a:pt x="0" y="3463900"/>
                  </a:lnTo>
                  <a:close/>
                </a:path>
              </a:pathLst>
            </a:custGeom>
            <a:solidFill>
              <a:srgbClr val="000000">
                <a:alpha val="0"/>
              </a:srgbClr>
            </a:solidFill>
          </p:spPr>
          <p:txBody>
            <a:bodyPr/>
            <a:lstStyle/>
            <a:p>
              <a:endParaRPr lang="en-GB"/>
            </a:p>
          </p:txBody>
        </p:sp>
        <p:sp>
          <p:nvSpPr>
            <p:cNvPr id="33" name="TextBox 33"/>
            <p:cNvSpPr txBox="1"/>
            <p:nvPr/>
          </p:nvSpPr>
          <p:spPr>
            <a:xfrm>
              <a:off x="0" y="-19050"/>
              <a:ext cx="9312448" cy="3482950"/>
            </a:xfrm>
            <a:prstGeom prst="rect">
              <a:avLst/>
            </a:prstGeom>
          </p:spPr>
          <p:txBody>
            <a:bodyPr lIns="0" tIns="0" rIns="0" bIns="0" rtlCol="0" anchor="t"/>
            <a:lstStyle/>
            <a:p>
              <a:pPr marL="582930" lvl="1" indent="-291465" algn="l">
                <a:lnSpc>
                  <a:spcPts val="3240"/>
                </a:lnSpc>
                <a:buFont typeface="Arial"/>
                <a:buChar char="•"/>
              </a:pPr>
              <a:r>
                <a:rPr lang="en-US" sz="2700">
                  <a:solidFill>
                    <a:srgbClr val="000000"/>
                  </a:solidFill>
                  <a:latin typeface="Arimo"/>
                  <a:ea typeface="Arimo"/>
                  <a:cs typeface="Arimo"/>
                  <a:sym typeface="Arimo"/>
                </a:rPr>
                <a:t>The fully connected layer is directly connected.</a:t>
              </a:r>
            </a:p>
            <a:p>
              <a:pPr marL="582930" lvl="1" indent="-291465" algn="l">
                <a:lnSpc>
                  <a:spcPts val="3240"/>
                </a:lnSpc>
                <a:buFont typeface="Arial"/>
                <a:buChar char="•"/>
              </a:pPr>
              <a:r>
                <a:rPr lang="en-US" sz="2700">
                  <a:solidFill>
                    <a:srgbClr val="000000"/>
                  </a:solidFill>
                  <a:latin typeface="Arimo"/>
                  <a:ea typeface="Arimo"/>
                  <a:cs typeface="Arimo"/>
                  <a:sym typeface="Arimo"/>
                </a:rPr>
                <a:t>The gradients of the last convolutional layer’s feature maps is calculated.</a:t>
              </a:r>
            </a:p>
            <a:p>
              <a:pPr algn="l">
                <a:lnSpc>
                  <a:spcPts val="3240"/>
                </a:lnSpc>
              </a:pPr>
              <a:endParaRPr lang="en-US" sz="2700">
                <a:solidFill>
                  <a:srgbClr val="000000"/>
                </a:solidFill>
                <a:latin typeface="Arimo"/>
                <a:ea typeface="Arimo"/>
                <a:cs typeface="Arimo"/>
                <a:sym typeface="Arimo"/>
              </a:endParaRPr>
            </a:p>
            <a:p>
              <a:pPr algn="l">
                <a:lnSpc>
                  <a:spcPts val="3240"/>
                </a:lnSpc>
              </a:pPr>
              <a:r>
                <a:rPr lang="en-US" sz="2700" spc="-1">
                  <a:solidFill>
                    <a:srgbClr val="000000"/>
                  </a:solidFill>
                  <a:latin typeface="Arimo"/>
                  <a:ea typeface="Arimo"/>
                  <a:cs typeface="Arimo"/>
                  <a:sym typeface="Arimo"/>
                </a:rPr>
                <a:t>     </a:t>
              </a:r>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84927" y="17982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Segment Anything Model (SAM)</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6</a:t>
              </a:r>
            </a:p>
          </p:txBody>
        </p:sp>
      </p:grpSp>
      <p:sp>
        <p:nvSpPr>
          <p:cNvPr id="18" name="Freeform 18"/>
          <p:cNvSpPr/>
          <p:nvPr/>
        </p:nvSpPr>
        <p:spPr>
          <a:xfrm>
            <a:off x="1589524" y="5143500"/>
            <a:ext cx="8176760" cy="3165197"/>
          </a:xfrm>
          <a:custGeom>
            <a:avLst/>
            <a:gdLst/>
            <a:ahLst/>
            <a:cxnLst/>
            <a:rect l="l" t="t" r="r" b="b"/>
            <a:pathLst>
              <a:path w="8176760" h="3165197">
                <a:moveTo>
                  <a:pt x="0" y="0"/>
                </a:moveTo>
                <a:lnTo>
                  <a:pt x="8176759" y="0"/>
                </a:lnTo>
                <a:lnTo>
                  <a:pt x="8176759" y="3165197"/>
                </a:lnTo>
                <a:lnTo>
                  <a:pt x="0" y="3165197"/>
                </a:lnTo>
                <a:lnTo>
                  <a:pt x="0" y="0"/>
                </a:lnTo>
                <a:close/>
              </a:path>
            </a:pathLst>
          </a:custGeom>
          <a:blipFill>
            <a:blip r:embed="rId5"/>
            <a:stretch>
              <a:fillRect l="-2436" t="-7209" r="-11574" b="-9010"/>
            </a:stretch>
          </a:blipFill>
        </p:spPr>
        <p:txBody>
          <a:bodyPr/>
          <a:lstStyle/>
          <a:p>
            <a:endParaRPr lang="en-GB"/>
          </a:p>
        </p:txBody>
      </p:sp>
      <p:grpSp>
        <p:nvGrpSpPr>
          <p:cNvPr id="19" name="Group 19"/>
          <p:cNvGrpSpPr/>
          <p:nvPr/>
        </p:nvGrpSpPr>
        <p:grpSpPr>
          <a:xfrm>
            <a:off x="9766283" y="5361052"/>
            <a:ext cx="7692044" cy="3429540"/>
            <a:chOff x="0" y="0"/>
            <a:chExt cx="10256059" cy="4572720"/>
          </a:xfrm>
        </p:grpSpPr>
        <p:sp>
          <p:nvSpPr>
            <p:cNvPr id="20" name="Freeform 20"/>
            <p:cNvSpPr/>
            <p:nvPr/>
          </p:nvSpPr>
          <p:spPr>
            <a:xfrm>
              <a:off x="0" y="0"/>
              <a:ext cx="10256058" cy="4572720"/>
            </a:xfrm>
            <a:custGeom>
              <a:avLst/>
              <a:gdLst/>
              <a:ahLst/>
              <a:cxnLst/>
              <a:rect l="l" t="t" r="r" b="b"/>
              <a:pathLst>
                <a:path w="10256058" h="4572720">
                  <a:moveTo>
                    <a:pt x="0" y="0"/>
                  </a:moveTo>
                  <a:lnTo>
                    <a:pt x="10256058" y="0"/>
                  </a:lnTo>
                  <a:lnTo>
                    <a:pt x="10256058" y="4572720"/>
                  </a:lnTo>
                  <a:lnTo>
                    <a:pt x="0" y="4572720"/>
                  </a:lnTo>
                  <a:close/>
                </a:path>
              </a:pathLst>
            </a:custGeom>
            <a:solidFill>
              <a:srgbClr val="000000">
                <a:alpha val="0"/>
              </a:srgbClr>
            </a:solidFill>
          </p:spPr>
          <p:txBody>
            <a:bodyPr/>
            <a:lstStyle/>
            <a:p>
              <a:endParaRPr lang="en-GB"/>
            </a:p>
          </p:txBody>
        </p:sp>
        <p:sp>
          <p:nvSpPr>
            <p:cNvPr id="21" name="TextBox 21"/>
            <p:cNvSpPr txBox="1"/>
            <p:nvPr/>
          </p:nvSpPr>
          <p:spPr>
            <a:xfrm>
              <a:off x="0" y="-19050"/>
              <a:ext cx="10256059" cy="4591770"/>
            </a:xfrm>
            <a:prstGeom prst="rect">
              <a:avLst/>
            </a:prstGeom>
          </p:spPr>
          <p:txBody>
            <a:bodyPr lIns="0" tIns="0" rIns="0" bIns="0" rtlCol="0" anchor="t"/>
            <a:lstStyle/>
            <a:p>
              <a:pPr marL="582930" lvl="1" indent="-291465" algn="l">
                <a:lnSpc>
                  <a:spcPts val="3240"/>
                </a:lnSpc>
                <a:buFont typeface="Arial"/>
                <a:buChar char="•"/>
              </a:pPr>
              <a:r>
                <a:rPr lang="en-US" sz="2700">
                  <a:solidFill>
                    <a:srgbClr val="000000"/>
                  </a:solidFill>
                  <a:latin typeface="Arimo"/>
                  <a:ea typeface="Arimo"/>
                  <a:cs typeface="Arimo"/>
                  <a:sym typeface="Arimo"/>
                </a:rPr>
                <a:t>Bounding box (Output of Grad-CAM) is used to prompt segmentation mask.</a:t>
              </a:r>
            </a:p>
            <a:p>
              <a:pPr marL="582930" lvl="1" indent="-291465" algn="l">
                <a:lnSpc>
                  <a:spcPts val="3240"/>
                </a:lnSpc>
                <a:buFont typeface="Arial"/>
                <a:buChar char="•"/>
              </a:pPr>
              <a:r>
                <a:rPr lang="en-US" sz="2700" spc="-1">
                  <a:solidFill>
                    <a:srgbClr val="000000"/>
                  </a:solidFill>
                  <a:latin typeface="Arimo"/>
                  <a:ea typeface="Arimo"/>
                  <a:cs typeface="Arimo"/>
                  <a:sym typeface="Arimo"/>
                </a:rPr>
                <a:t>Based on the prompts and image embeddings, segmentation mask is generated.</a:t>
              </a:r>
            </a:p>
          </p:txBody>
        </p:sp>
      </p:grpSp>
      <p:sp>
        <p:nvSpPr>
          <p:cNvPr id="22" name="Freeform 22"/>
          <p:cNvSpPr/>
          <p:nvPr/>
        </p:nvSpPr>
        <p:spPr>
          <a:xfrm>
            <a:off x="1589524" y="2096280"/>
            <a:ext cx="11301259" cy="2585163"/>
          </a:xfrm>
          <a:custGeom>
            <a:avLst/>
            <a:gdLst/>
            <a:ahLst/>
            <a:cxnLst/>
            <a:rect l="l" t="t" r="r" b="b"/>
            <a:pathLst>
              <a:path w="11301259" h="2585163">
                <a:moveTo>
                  <a:pt x="0" y="0"/>
                </a:moveTo>
                <a:lnTo>
                  <a:pt x="11301259" y="0"/>
                </a:lnTo>
                <a:lnTo>
                  <a:pt x="11301259" y="2585163"/>
                </a:lnTo>
                <a:lnTo>
                  <a:pt x="0" y="2585163"/>
                </a:lnTo>
                <a:lnTo>
                  <a:pt x="0" y="0"/>
                </a:lnTo>
                <a:close/>
              </a:path>
            </a:pathLst>
          </a:custGeom>
          <a:blipFill>
            <a:blip r:embed="rId6"/>
            <a:stretch>
              <a:fillRect/>
            </a:stretch>
          </a:blipFill>
        </p:spPr>
        <p:txBody>
          <a:bodyPr/>
          <a:lstStyle/>
          <a:p>
            <a:endParaRPr lang="en-GB"/>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530360" y="3672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Overall Architecture</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7</a:t>
              </a:r>
            </a:p>
          </p:txBody>
        </p:sp>
      </p:grpSp>
      <p:sp>
        <p:nvSpPr>
          <p:cNvPr id="18" name="Freeform 18"/>
          <p:cNvSpPr/>
          <p:nvPr/>
        </p:nvSpPr>
        <p:spPr>
          <a:xfrm>
            <a:off x="762000" y="2955960"/>
            <a:ext cx="6764520" cy="3025740"/>
          </a:xfrm>
          <a:custGeom>
            <a:avLst/>
            <a:gdLst/>
            <a:ahLst/>
            <a:cxnLst/>
            <a:rect l="l" t="t" r="r" b="b"/>
            <a:pathLst>
              <a:path w="6082560" h="2805300">
                <a:moveTo>
                  <a:pt x="0" y="0"/>
                </a:moveTo>
                <a:lnTo>
                  <a:pt x="6082560" y="0"/>
                </a:lnTo>
                <a:lnTo>
                  <a:pt x="6082560" y="2805300"/>
                </a:lnTo>
                <a:lnTo>
                  <a:pt x="0" y="2805300"/>
                </a:lnTo>
                <a:lnTo>
                  <a:pt x="0" y="0"/>
                </a:lnTo>
                <a:close/>
              </a:path>
            </a:pathLst>
          </a:custGeom>
          <a:blipFill>
            <a:blip r:embed="rId5"/>
            <a:stretch>
              <a:fillRect t="-3832" b="-3832"/>
            </a:stretch>
          </a:blipFill>
        </p:spPr>
        <p:txBody>
          <a:bodyPr/>
          <a:lstStyle/>
          <a:p>
            <a:endParaRPr lang="en-GB"/>
          </a:p>
        </p:txBody>
      </p:sp>
      <p:sp>
        <p:nvSpPr>
          <p:cNvPr id="19" name="Freeform 19"/>
          <p:cNvSpPr/>
          <p:nvPr/>
        </p:nvSpPr>
        <p:spPr>
          <a:xfrm>
            <a:off x="7548554" y="3382364"/>
            <a:ext cx="10053645" cy="2805300"/>
          </a:xfrm>
          <a:custGeom>
            <a:avLst/>
            <a:gdLst/>
            <a:ahLst/>
            <a:cxnLst/>
            <a:rect l="l" t="t" r="r" b="b"/>
            <a:pathLst>
              <a:path w="10061672" h="2301607">
                <a:moveTo>
                  <a:pt x="0" y="0"/>
                </a:moveTo>
                <a:lnTo>
                  <a:pt x="10061672" y="0"/>
                </a:lnTo>
                <a:lnTo>
                  <a:pt x="10061672" y="2301607"/>
                </a:lnTo>
                <a:lnTo>
                  <a:pt x="0" y="2301607"/>
                </a:lnTo>
                <a:lnTo>
                  <a:pt x="0" y="0"/>
                </a:lnTo>
                <a:close/>
              </a:path>
            </a:pathLst>
          </a:custGeom>
          <a:blipFill>
            <a:blip r:embed="rId6"/>
            <a:stretch>
              <a:fillRect l="-5657" r="-4791"/>
            </a:stretch>
          </a:blipFill>
        </p:spPr>
        <p:txBody>
          <a:bodyPr/>
          <a:lstStyle/>
          <a:p>
            <a:endParaRPr lang="en-GB"/>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3"/>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17300" y="-12798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Results</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8</a:t>
              </a:r>
            </a:p>
          </p:txBody>
        </p:sp>
      </p:grpSp>
      <p:sp>
        <p:nvSpPr>
          <p:cNvPr id="18" name="Freeform 18"/>
          <p:cNvSpPr/>
          <p:nvPr/>
        </p:nvSpPr>
        <p:spPr>
          <a:xfrm>
            <a:off x="9143820" y="5172120"/>
            <a:ext cx="7538400" cy="3094200"/>
          </a:xfrm>
          <a:custGeom>
            <a:avLst/>
            <a:gdLst/>
            <a:ahLst/>
            <a:cxnLst/>
            <a:rect l="l" t="t" r="r" b="b"/>
            <a:pathLst>
              <a:path w="7538400" h="3094200">
                <a:moveTo>
                  <a:pt x="0" y="0"/>
                </a:moveTo>
                <a:lnTo>
                  <a:pt x="7538400" y="0"/>
                </a:lnTo>
                <a:lnTo>
                  <a:pt x="7538400" y="3094200"/>
                </a:lnTo>
                <a:lnTo>
                  <a:pt x="0" y="3094200"/>
                </a:lnTo>
                <a:lnTo>
                  <a:pt x="0" y="0"/>
                </a:lnTo>
                <a:close/>
              </a:path>
            </a:pathLst>
          </a:custGeom>
          <a:blipFill>
            <a:blip r:embed="rId6"/>
            <a:stretch>
              <a:fillRect r="-11592" b="-5615"/>
            </a:stretch>
          </a:blipFill>
        </p:spPr>
        <p:txBody>
          <a:bodyPr/>
          <a:lstStyle/>
          <a:p>
            <a:endParaRPr lang="en-GB"/>
          </a:p>
        </p:txBody>
      </p:sp>
      <p:sp>
        <p:nvSpPr>
          <p:cNvPr id="19" name="Freeform 19"/>
          <p:cNvSpPr/>
          <p:nvPr/>
        </p:nvSpPr>
        <p:spPr>
          <a:xfrm>
            <a:off x="9523980" y="2490480"/>
            <a:ext cx="2820420" cy="2120040"/>
          </a:xfrm>
          <a:custGeom>
            <a:avLst/>
            <a:gdLst/>
            <a:ahLst/>
            <a:cxnLst/>
            <a:rect l="l" t="t" r="r" b="b"/>
            <a:pathLst>
              <a:path w="2820420" h="2120040">
                <a:moveTo>
                  <a:pt x="0" y="0"/>
                </a:moveTo>
                <a:lnTo>
                  <a:pt x="2820420" y="0"/>
                </a:lnTo>
                <a:lnTo>
                  <a:pt x="2820420" y="2120040"/>
                </a:lnTo>
                <a:lnTo>
                  <a:pt x="0" y="2120040"/>
                </a:lnTo>
                <a:lnTo>
                  <a:pt x="0" y="0"/>
                </a:lnTo>
                <a:close/>
              </a:path>
            </a:pathLst>
          </a:custGeom>
          <a:blipFill>
            <a:blip r:embed="rId7"/>
            <a:stretch>
              <a:fillRect l="-20876" r="-20876"/>
            </a:stretch>
          </a:blipFill>
        </p:spPr>
        <p:txBody>
          <a:bodyPr/>
          <a:lstStyle/>
          <a:p>
            <a:endParaRPr lang="en-GB"/>
          </a:p>
        </p:txBody>
      </p:sp>
      <p:sp>
        <p:nvSpPr>
          <p:cNvPr id="20" name="Freeform 20"/>
          <p:cNvSpPr/>
          <p:nvPr/>
        </p:nvSpPr>
        <p:spPr>
          <a:xfrm>
            <a:off x="891000" y="2490480"/>
            <a:ext cx="7873200" cy="3162240"/>
          </a:xfrm>
          <a:custGeom>
            <a:avLst/>
            <a:gdLst/>
            <a:ahLst/>
            <a:cxnLst/>
            <a:rect l="l" t="t" r="r" b="b"/>
            <a:pathLst>
              <a:path w="7873200" h="3162240">
                <a:moveTo>
                  <a:pt x="0" y="0"/>
                </a:moveTo>
                <a:lnTo>
                  <a:pt x="7873200" y="0"/>
                </a:lnTo>
                <a:lnTo>
                  <a:pt x="7873200" y="3162240"/>
                </a:lnTo>
                <a:lnTo>
                  <a:pt x="0" y="3162240"/>
                </a:lnTo>
                <a:lnTo>
                  <a:pt x="0" y="0"/>
                </a:lnTo>
                <a:close/>
              </a:path>
            </a:pathLst>
          </a:custGeom>
          <a:blipFill>
            <a:blip r:embed="rId8"/>
            <a:stretch>
              <a:fillRect l="-6451" r="-6451"/>
            </a:stretch>
          </a:blipFill>
        </p:spPr>
        <p:txBody>
          <a:bodyPr/>
          <a:lstStyle/>
          <a:p>
            <a:endParaRPr lang="en-GB"/>
          </a:p>
        </p:txBody>
      </p:sp>
      <p:sp>
        <p:nvSpPr>
          <p:cNvPr id="21" name="Freeform 21"/>
          <p:cNvSpPr/>
          <p:nvPr/>
        </p:nvSpPr>
        <p:spPr>
          <a:xfrm>
            <a:off x="891000" y="6139260"/>
            <a:ext cx="7873200" cy="1657260"/>
          </a:xfrm>
          <a:custGeom>
            <a:avLst/>
            <a:gdLst/>
            <a:ahLst/>
            <a:cxnLst/>
            <a:rect l="l" t="t" r="r" b="b"/>
            <a:pathLst>
              <a:path w="7873200" h="1657260">
                <a:moveTo>
                  <a:pt x="0" y="0"/>
                </a:moveTo>
                <a:lnTo>
                  <a:pt x="7873200" y="0"/>
                </a:lnTo>
                <a:lnTo>
                  <a:pt x="7873200" y="1657260"/>
                </a:lnTo>
                <a:lnTo>
                  <a:pt x="0" y="1657260"/>
                </a:lnTo>
                <a:lnTo>
                  <a:pt x="0" y="0"/>
                </a:lnTo>
                <a:close/>
              </a:path>
            </a:pathLst>
          </a:custGeom>
          <a:blipFill>
            <a:blip r:embed="rId9"/>
            <a:stretch>
              <a:fillRect l="-6595" r="-6595"/>
            </a:stretch>
          </a:blipFill>
        </p:spPr>
        <p:txBody>
          <a:bodyPr/>
          <a:lstStyle/>
          <a:p>
            <a:endParaRPr lang="en-GB"/>
          </a:p>
        </p:txBody>
      </p:sp>
      <p:sp>
        <p:nvSpPr>
          <p:cNvPr id="22" name="Freeform 22"/>
          <p:cNvSpPr/>
          <p:nvPr/>
        </p:nvSpPr>
        <p:spPr>
          <a:xfrm>
            <a:off x="12913560" y="2490480"/>
            <a:ext cx="3769200" cy="2120040"/>
          </a:xfrm>
          <a:custGeom>
            <a:avLst/>
            <a:gdLst/>
            <a:ahLst/>
            <a:cxnLst/>
            <a:rect l="l" t="t" r="r" b="b"/>
            <a:pathLst>
              <a:path w="3769200" h="2120040">
                <a:moveTo>
                  <a:pt x="0" y="0"/>
                </a:moveTo>
                <a:lnTo>
                  <a:pt x="3769200" y="0"/>
                </a:lnTo>
                <a:lnTo>
                  <a:pt x="3769200" y="2120040"/>
                </a:lnTo>
                <a:lnTo>
                  <a:pt x="0" y="2120040"/>
                </a:lnTo>
                <a:lnTo>
                  <a:pt x="0" y="0"/>
                </a:lnTo>
                <a:close/>
              </a:path>
            </a:pathLst>
          </a:custGeom>
          <a:blipFill>
            <a:blip r:embed="rId10"/>
            <a:stretch>
              <a:fillRect t="-16295" r="1897" b="-1532"/>
            </a:stretch>
          </a:blipFill>
        </p:spPr>
        <p:txBody>
          <a:bodyPr/>
          <a:lstStyle/>
          <a:p>
            <a:endParaRPr lang="en-GB"/>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966540" y="9683820"/>
            <a:ext cx="11129940" cy="422820"/>
            <a:chOff x="0" y="0"/>
            <a:chExt cx="14839920" cy="563760"/>
          </a:xfrm>
        </p:grpSpPr>
        <p:sp>
          <p:nvSpPr>
            <p:cNvPr id="3" name="Freeform 3"/>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4" name="Group 4"/>
          <p:cNvGrpSpPr/>
          <p:nvPr/>
        </p:nvGrpSpPr>
        <p:grpSpPr>
          <a:xfrm rot="-5400000">
            <a:off x="13865580" y="5746140"/>
            <a:ext cx="8037360" cy="422820"/>
            <a:chOff x="0" y="0"/>
            <a:chExt cx="10716480" cy="563760"/>
          </a:xfrm>
        </p:grpSpPr>
        <p:sp>
          <p:nvSpPr>
            <p:cNvPr id="5" name="Freeform 5"/>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sp>
        <p:nvSpPr>
          <p:cNvPr id="6" name="Freeform 6" descr="Faculty of Engineering - Western University"/>
          <p:cNvSpPr/>
          <p:nvPr/>
        </p:nvSpPr>
        <p:spPr>
          <a:xfrm>
            <a:off x="394740" y="9512100"/>
            <a:ext cx="6151140" cy="574020"/>
          </a:xfrm>
          <a:custGeom>
            <a:avLst/>
            <a:gdLst/>
            <a:ahLst/>
            <a:cxnLst/>
            <a:rect l="l" t="t" r="r" b="b"/>
            <a:pathLst>
              <a:path w="6151140" h="574020">
                <a:moveTo>
                  <a:pt x="0" y="0"/>
                </a:moveTo>
                <a:lnTo>
                  <a:pt x="6151140" y="0"/>
                </a:lnTo>
                <a:lnTo>
                  <a:pt x="6151140" y="574020"/>
                </a:lnTo>
                <a:lnTo>
                  <a:pt x="0" y="574020"/>
                </a:lnTo>
                <a:lnTo>
                  <a:pt x="0" y="0"/>
                </a:lnTo>
                <a:close/>
              </a:path>
            </a:pathLst>
          </a:custGeom>
          <a:blipFill>
            <a:blip r:embed="rId2"/>
            <a:stretch>
              <a:fillRect t="-7" b="-7"/>
            </a:stretch>
          </a:blipFill>
        </p:spPr>
        <p:txBody>
          <a:bodyPr/>
          <a:lstStyle/>
          <a:p>
            <a:endParaRPr lang="en-GB"/>
          </a:p>
        </p:txBody>
      </p:sp>
      <p:sp>
        <p:nvSpPr>
          <p:cNvPr id="7" name="Freeform 7"/>
          <p:cNvSpPr/>
          <p:nvPr/>
        </p:nvSpPr>
        <p:spPr>
          <a:xfrm>
            <a:off x="-9180" y="-9720"/>
            <a:ext cx="1378620" cy="2106000"/>
          </a:xfrm>
          <a:custGeom>
            <a:avLst/>
            <a:gdLst/>
            <a:ahLst/>
            <a:cxnLst/>
            <a:rect l="l" t="t" r="r" b="b"/>
            <a:pathLst>
              <a:path w="1378620" h="2106000">
                <a:moveTo>
                  <a:pt x="0" y="0"/>
                </a:moveTo>
                <a:lnTo>
                  <a:pt x="1378620" y="0"/>
                </a:lnTo>
                <a:lnTo>
                  <a:pt x="1378620" y="2106000"/>
                </a:lnTo>
                <a:lnTo>
                  <a:pt x="0" y="210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8" name="Group 8"/>
          <p:cNvGrpSpPr/>
          <p:nvPr/>
        </p:nvGrpSpPr>
        <p:grpSpPr>
          <a:xfrm>
            <a:off x="6966540" y="9683820"/>
            <a:ext cx="11129940" cy="422820"/>
            <a:chOff x="0" y="0"/>
            <a:chExt cx="14839920" cy="563760"/>
          </a:xfrm>
        </p:grpSpPr>
        <p:sp>
          <p:nvSpPr>
            <p:cNvPr id="9" name="Freeform 9"/>
            <p:cNvSpPr/>
            <p:nvPr/>
          </p:nvSpPr>
          <p:spPr>
            <a:xfrm>
              <a:off x="0" y="0"/>
              <a:ext cx="14839950" cy="563753"/>
            </a:xfrm>
            <a:custGeom>
              <a:avLst/>
              <a:gdLst/>
              <a:ahLst/>
              <a:cxnLst/>
              <a:rect l="l" t="t" r="r" b="b"/>
              <a:pathLst>
                <a:path w="14839950" h="563753">
                  <a:moveTo>
                    <a:pt x="0" y="563753"/>
                  </a:moveTo>
                  <a:lnTo>
                    <a:pt x="936498" y="0"/>
                  </a:lnTo>
                  <a:lnTo>
                    <a:pt x="14838045" y="0"/>
                  </a:lnTo>
                  <a:cubicBezTo>
                    <a:pt x="14838680" y="181483"/>
                    <a:pt x="14839314" y="362966"/>
                    <a:pt x="14839950" y="544449"/>
                  </a:cubicBezTo>
                  <a:lnTo>
                    <a:pt x="0" y="563753"/>
                  </a:lnTo>
                  <a:close/>
                </a:path>
              </a:pathLst>
            </a:custGeom>
            <a:gradFill rotWithShape="1">
              <a:gsLst>
                <a:gs pos="0">
                  <a:srgbClr val="916EBC">
                    <a:alpha val="100000"/>
                  </a:srgbClr>
                </a:gs>
                <a:gs pos="100000">
                  <a:srgbClr val="6C2E9A">
                    <a:alpha val="100000"/>
                  </a:srgbClr>
                </a:gs>
              </a:gsLst>
              <a:lin ang="16200000"/>
            </a:gradFill>
          </p:spPr>
          <p:txBody>
            <a:bodyPr/>
            <a:lstStyle/>
            <a:p>
              <a:endParaRPr lang="en-GB"/>
            </a:p>
          </p:txBody>
        </p:sp>
      </p:grpSp>
      <p:grpSp>
        <p:nvGrpSpPr>
          <p:cNvPr id="10" name="Group 10"/>
          <p:cNvGrpSpPr/>
          <p:nvPr/>
        </p:nvGrpSpPr>
        <p:grpSpPr>
          <a:xfrm rot="-5400000">
            <a:off x="13865580" y="5746140"/>
            <a:ext cx="8037360" cy="422820"/>
            <a:chOff x="0" y="0"/>
            <a:chExt cx="10716480" cy="563760"/>
          </a:xfrm>
        </p:grpSpPr>
        <p:sp>
          <p:nvSpPr>
            <p:cNvPr id="11" name="Freeform 11"/>
            <p:cNvSpPr/>
            <p:nvPr/>
          </p:nvSpPr>
          <p:spPr>
            <a:xfrm>
              <a:off x="0" y="0"/>
              <a:ext cx="10716514" cy="563753"/>
            </a:xfrm>
            <a:custGeom>
              <a:avLst/>
              <a:gdLst/>
              <a:ahLst/>
              <a:cxnLst/>
              <a:rect l="l" t="t" r="r" b="b"/>
              <a:pathLst>
                <a:path w="10716514" h="563753">
                  <a:moveTo>
                    <a:pt x="10716514" y="563753"/>
                  </a:moveTo>
                  <a:lnTo>
                    <a:pt x="9731121" y="0"/>
                  </a:lnTo>
                  <a:lnTo>
                    <a:pt x="0" y="19304"/>
                  </a:lnTo>
                  <a:lnTo>
                    <a:pt x="25019" y="563753"/>
                  </a:lnTo>
                  <a:lnTo>
                    <a:pt x="10716514" y="563753"/>
                  </a:lnTo>
                  <a:close/>
                </a:path>
              </a:pathLst>
            </a:custGeom>
            <a:gradFill rotWithShape="1">
              <a:gsLst>
                <a:gs pos="0">
                  <a:srgbClr val="916EBC">
                    <a:alpha val="100000"/>
                  </a:srgbClr>
                </a:gs>
                <a:gs pos="100000">
                  <a:srgbClr val="6C2E9A">
                    <a:alpha val="100000"/>
                  </a:srgbClr>
                </a:gs>
              </a:gsLst>
              <a:lin ang="0"/>
            </a:gradFill>
          </p:spPr>
          <p:txBody>
            <a:bodyPr/>
            <a:lstStyle/>
            <a:p>
              <a:endParaRPr lang="en-GB"/>
            </a:p>
          </p:txBody>
        </p:sp>
      </p:grpSp>
      <p:grpSp>
        <p:nvGrpSpPr>
          <p:cNvPr id="12" name="Group 12"/>
          <p:cNvGrpSpPr/>
          <p:nvPr/>
        </p:nvGrpSpPr>
        <p:grpSpPr>
          <a:xfrm>
            <a:off x="1617300" y="-127980"/>
            <a:ext cx="15773400" cy="1988280"/>
            <a:chOff x="0" y="0"/>
            <a:chExt cx="21031200" cy="2651040"/>
          </a:xfrm>
        </p:grpSpPr>
        <p:sp>
          <p:nvSpPr>
            <p:cNvPr id="13" name="Freeform 13"/>
            <p:cNvSpPr/>
            <p:nvPr/>
          </p:nvSpPr>
          <p:spPr>
            <a:xfrm>
              <a:off x="0" y="0"/>
              <a:ext cx="21031200" cy="2651040"/>
            </a:xfrm>
            <a:custGeom>
              <a:avLst/>
              <a:gdLst/>
              <a:ahLst/>
              <a:cxnLst/>
              <a:rect l="l" t="t" r="r" b="b"/>
              <a:pathLst>
                <a:path w="21031200" h="2651040">
                  <a:moveTo>
                    <a:pt x="0" y="0"/>
                  </a:moveTo>
                  <a:lnTo>
                    <a:pt x="21031200" y="0"/>
                  </a:lnTo>
                  <a:lnTo>
                    <a:pt x="21031200" y="2651040"/>
                  </a:lnTo>
                  <a:lnTo>
                    <a:pt x="0" y="2651040"/>
                  </a:lnTo>
                  <a:close/>
                </a:path>
              </a:pathLst>
            </a:custGeom>
            <a:solidFill>
              <a:srgbClr val="000000">
                <a:alpha val="0"/>
              </a:srgbClr>
            </a:solidFill>
          </p:spPr>
          <p:txBody>
            <a:bodyPr/>
            <a:lstStyle/>
            <a:p>
              <a:endParaRPr lang="en-GB"/>
            </a:p>
          </p:txBody>
        </p:sp>
        <p:sp>
          <p:nvSpPr>
            <p:cNvPr id="14" name="TextBox 14"/>
            <p:cNvSpPr txBox="1"/>
            <p:nvPr/>
          </p:nvSpPr>
          <p:spPr>
            <a:xfrm>
              <a:off x="0" y="-57150"/>
              <a:ext cx="21031200" cy="2708190"/>
            </a:xfrm>
            <a:prstGeom prst="rect">
              <a:avLst/>
            </a:prstGeom>
          </p:spPr>
          <p:txBody>
            <a:bodyPr lIns="0" tIns="0" rIns="0" bIns="0" rtlCol="0" anchor="ctr"/>
            <a:lstStyle/>
            <a:p>
              <a:pPr algn="l">
                <a:lnSpc>
                  <a:spcPts val="7776"/>
                </a:lnSpc>
              </a:pPr>
              <a:r>
                <a:rPr lang="en-US" sz="7200" b="1" spc="-1">
                  <a:solidFill>
                    <a:srgbClr val="54298B"/>
                  </a:solidFill>
                  <a:latin typeface="Calibri (MS) Bold"/>
                  <a:ea typeface="Calibri (MS) Bold"/>
                  <a:cs typeface="Calibri (MS) Bold"/>
                  <a:sym typeface="Calibri (MS) Bold"/>
                </a:rPr>
                <a:t>Discussion</a:t>
              </a:r>
            </a:p>
          </p:txBody>
        </p:sp>
      </p:grpSp>
      <p:grpSp>
        <p:nvGrpSpPr>
          <p:cNvPr id="15" name="Group 15"/>
          <p:cNvGrpSpPr/>
          <p:nvPr/>
        </p:nvGrpSpPr>
        <p:grpSpPr>
          <a:xfrm>
            <a:off x="299160" y="404460"/>
            <a:ext cx="844020" cy="769500"/>
            <a:chOff x="0" y="0"/>
            <a:chExt cx="1125360" cy="1026000"/>
          </a:xfrm>
        </p:grpSpPr>
        <p:sp>
          <p:nvSpPr>
            <p:cNvPr id="16" name="Freeform 16"/>
            <p:cNvSpPr/>
            <p:nvPr/>
          </p:nvSpPr>
          <p:spPr>
            <a:xfrm>
              <a:off x="0" y="0"/>
              <a:ext cx="1125360" cy="1026000"/>
            </a:xfrm>
            <a:custGeom>
              <a:avLst/>
              <a:gdLst/>
              <a:ahLst/>
              <a:cxnLst/>
              <a:rect l="l" t="t" r="r" b="b"/>
              <a:pathLst>
                <a:path w="1125360" h="1026000">
                  <a:moveTo>
                    <a:pt x="0" y="0"/>
                  </a:moveTo>
                  <a:lnTo>
                    <a:pt x="1125360" y="0"/>
                  </a:lnTo>
                  <a:lnTo>
                    <a:pt x="1125360" y="1026000"/>
                  </a:lnTo>
                  <a:lnTo>
                    <a:pt x="0" y="1026000"/>
                  </a:lnTo>
                  <a:close/>
                </a:path>
              </a:pathLst>
            </a:custGeom>
            <a:solidFill>
              <a:srgbClr val="000000">
                <a:alpha val="0"/>
              </a:srgbClr>
            </a:solidFill>
          </p:spPr>
          <p:txBody>
            <a:bodyPr/>
            <a:lstStyle/>
            <a:p>
              <a:endParaRPr lang="en-GB"/>
            </a:p>
          </p:txBody>
        </p:sp>
        <p:sp>
          <p:nvSpPr>
            <p:cNvPr id="17" name="TextBox 17"/>
            <p:cNvSpPr txBox="1"/>
            <p:nvPr/>
          </p:nvSpPr>
          <p:spPr>
            <a:xfrm>
              <a:off x="0" y="-66675"/>
              <a:ext cx="1125360" cy="1092675"/>
            </a:xfrm>
            <a:prstGeom prst="rect">
              <a:avLst/>
            </a:prstGeom>
          </p:spPr>
          <p:txBody>
            <a:bodyPr lIns="0" tIns="0" rIns="0" bIns="0" rtlCol="0" anchor="ctr"/>
            <a:lstStyle/>
            <a:p>
              <a:pPr algn="ctr">
                <a:lnSpc>
                  <a:spcPts val="4320"/>
                </a:lnSpc>
              </a:pPr>
              <a:r>
                <a:rPr lang="en-US" sz="3600" spc="-1" dirty="0">
                  <a:solidFill>
                    <a:srgbClr val="FFFFFF"/>
                  </a:solidFill>
                  <a:latin typeface="Calibri (MS)"/>
                  <a:ea typeface="Calibri (MS)"/>
                  <a:cs typeface="Calibri (MS)"/>
                  <a:sym typeface="Calibri (MS)"/>
                </a:rPr>
                <a:t>9</a:t>
              </a:r>
            </a:p>
          </p:txBody>
        </p:sp>
      </p:grpSp>
      <p:sp>
        <p:nvSpPr>
          <p:cNvPr id="18" name="TextBox 18"/>
          <p:cNvSpPr txBox="1"/>
          <p:nvPr/>
        </p:nvSpPr>
        <p:spPr>
          <a:xfrm>
            <a:off x="2021860" y="2531068"/>
            <a:ext cx="13722529" cy="5867400"/>
          </a:xfrm>
          <a:prstGeom prst="rect">
            <a:avLst/>
          </a:prstGeom>
        </p:spPr>
        <p:txBody>
          <a:bodyPr lIns="0" tIns="0" rIns="0" bIns="0" rtlCol="0" anchor="t">
            <a:spAutoFit/>
          </a:bodyPr>
          <a:lstStyle/>
          <a:p>
            <a:pPr marL="777240" lvl="1" indent="-388620" algn="just">
              <a:lnSpc>
                <a:spcPts val="4320"/>
              </a:lnSpc>
              <a:buFont typeface="Arial"/>
              <a:buChar char="•"/>
            </a:pPr>
            <a:r>
              <a:rPr lang="en-US" sz="3600" dirty="0">
                <a:solidFill>
                  <a:srgbClr val="000000"/>
                </a:solidFill>
                <a:latin typeface="Calibri (MS)"/>
                <a:ea typeface="Calibri (MS)"/>
                <a:cs typeface="Calibri (MS)"/>
                <a:sym typeface="Calibri (MS)"/>
              </a:rPr>
              <a:t>Classification accuracy of 95.92 %</a:t>
            </a:r>
          </a:p>
          <a:p>
            <a:pPr marL="777240" lvl="1" indent="-388620" algn="just">
              <a:lnSpc>
                <a:spcPts val="4320"/>
              </a:lnSpc>
              <a:buFont typeface="Arial"/>
              <a:buChar char="•"/>
            </a:pPr>
            <a:r>
              <a:rPr lang="en-US" sz="3600" dirty="0">
                <a:solidFill>
                  <a:srgbClr val="000000"/>
                </a:solidFill>
                <a:latin typeface="Calibri (MS)"/>
                <a:ea typeface="Calibri (MS)"/>
                <a:cs typeface="Calibri (MS)"/>
                <a:sym typeface="Calibri (MS)"/>
              </a:rPr>
              <a:t>Class activation maps are used to generate bounding boxes </a:t>
            </a:r>
          </a:p>
          <a:p>
            <a:pPr marL="777240" lvl="1" indent="-388620" algn="just">
              <a:lnSpc>
                <a:spcPts val="4320"/>
              </a:lnSpc>
              <a:buFont typeface="Arial"/>
              <a:buChar char="•"/>
            </a:pPr>
            <a:r>
              <a:rPr lang="en-US" sz="3600" dirty="0">
                <a:solidFill>
                  <a:srgbClr val="000000"/>
                </a:solidFill>
                <a:latin typeface="Calibri (MS)"/>
                <a:ea typeface="Calibri (MS)"/>
                <a:cs typeface="Calibri (MS)"/>
                <a:sym typeface="Calibri (MS)"/>
              </a:rPr>
              <a:t>Weak supervised segmentation is used </a:t>
            </a:r>
          </a:p>
          <a:p>
            <a:pPr marL="777240" lvl="1" indent="-388620" algn="just">
              <a:lnSpc>
                <a:spcPts val="4320"/>
              </a:lnSpc>
              <a:buFont typeface="Arial"/>
              <a:buChar char="•"/>
            </a:pPr>
            <a:r>
              <a:rPr lang="en-US" sz="3600" dirty="0">
                <a:solidFill>
                  <a:srgbClr val="000000"/>
                </a:solidFill>
                <a:latin typeface="Calibri (MS)"/>
                <a:ea typeface="Calibri (MS)"/>
                <a:cs typeface="Calibri (MS)"/>
                <a:sym typeface="Calibri (MS)"/>
              </a:rPr>
              <a:t>Segment anything model gives dice score coefficient value of 0.89 </a:t>
            </a:r>
          </a:p>
          <a:p>
            <a:pPr marL="777240" lvl="1" indent="-388620" algn="just">
              <a:lnSpc>
                <a:spcPts val="4320"/>
              </a:lnSpc>
              <a:buFont typeface="Arial"/>
              <a:buChar char="•"/>
            </a:pPr>
            <a:r>
              <a:rPr lang="en-US" sz="3600" dirty="0">
                <a:solidFill>
                  <a:srgbClr val="000000"/>
                </a:solidFill>
                <a:latin typeface="Calibri (MS)"/>
                <a:ea typeface="Calibri (MS)"/>
                <a:cs typeface="Calibri (MS)"/>
                <a:sym typeface="Calibri (MS)"/>
              </a:rPr>
              <a:t>The classification accuracy and the CNN model can be improved, so that the CAM model may focus more on the anomaly area.</a:t>
            </a:r>
          </a:p>
          <a:p>
            <a:pPr marL="777240" lvl="1" indent="-388620" algn="just">
              <a:lnSpc>
                <a:spcPts val="4320"/>
              </a:lnSpc>
              <a:buFont typeface="Arial"/>
              <a:buChar char="•"/>
            </a:pPr>
            <a:r>
              <a:rPr lang="en-US" sz="3600" dirty="0">
                <a:solidFill>
                  <a:srgbClr val="000000"/>
                </a:solidFill>
                <a:latin typeface="Calibri (MS)"/>
                <a:ea typeface="Calibri (MS)"/>
                <a:cs typeface="Calibri (MS)"/>
                <a:sym typeface="Calibri (MS)"/>
              </a:rPr>
              <a:t>Currently, the accuracy of SAM segmenting the bounding box area is low. We can learn and modify the SAM model to increase the segmentation accuracy. </a:t>
            </a:r>
          </a:p>
          <a:p>
            <a:pPr algn="just">
              <a:lnSpc>
                <a:spcPts val="4320"/>
              </a:lnSpc>
            </a:pPr>
            <a:endParaRPr lang="en-US" sz="3600" dirty="0">
              <a:solidFill>
                <a:srgbClr val="000000"/>
              </a:solidFill>
              <a:latin typeface="Calibri (MS)"/>
              <a:ea typeface="Calibri (MS)"/>
              <a:cs typeface="Calibri (MS)"/>
              <a:sym typeface="Calibri (MS)"/>
            </a:endParaRP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1221</Words>
  <Application>Microsoft Office PowerPoint</Application>
  <PresentationFormat>Custom</PresentationFormat>
  <Paragraphs>114</Paragraphs>
  <Slides>13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Calibri (MS) Bold</vt:lpstr>
      <vt:lpstr>Arimo Bold</vt:lpstr>
      <vt:lpstr>Canva Sans</vt:lpstr>
      <vt:lpstr>Canva Sans Bold</vt:lpstr>
      <vt:lpstr>Arial</vt:lpstr>
      <vt:lpstr>Arimo</vt:lpstr>
      <vt:lpstr>Calibri (MS)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9202 Team Project (1).odp</dc:title>
  <cp:lastModifiedBy>Thisali Senarath Rathnayake</cp:lastModifiedBy>
  <cp:revision>2</cp:revision>
  <dcterms:created xsi:type="dcterms:W3CDTF">2006-08-16T00:00:00Z</dcterms:created>
  <dcterms:modified xsi:type="dcterms:W3CDTF">2025-04-03T03:16:31Z</dcterms:modified>
  <dc:identifier>DAGjhhzM_1w</dc:identifier>
</cp:coreProperties>
</file>